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5" r:id="rId2"/>
    <p:sldId id="261" r:id="rId3"/>
    <p:sldId id="262" r:id="rId4"/>
    <p:sldId id="263" r:id="rId5"/>
    <p:sldId id="264" r:id="rId6"/>
    <p:sldId id="267" r:id="rId7"/>
    <p:sldId id="268" r:id="rId8"/>
    <p:sldId id="269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6C7DB-0418-49BC-B4AD-8F21B23C1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0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D47F2-F4F7-478D-97EA-65138A1E75C7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45F-8485-41CA-B1FA-8445CCDD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0C346-E0DA-4725-9C69-EE8B1516C5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DC281-56B8-4A30-8CAC-B01BFFDC42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5ADE1F-DD00-41D7-98C3-72914B811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CB451-B1C8-4D68-9419-F3D7C7AFC3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4E4A-3EA5-4EA8-95CA-A31B6C335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D12BD-577B-44A6-AD4F-F7E13F695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CD19-DA3C-437A-BF5F-C32048C046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38AE8-A23E-4D2C-9A6B-0A837EF004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1062C6-A1D4-417B-A58D-AA4501C7DA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90110-9B72-4FA9-B9A6-FACD3B0E5D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fld id="{B810645F-8485-41CA-B1FA-8445CCDD3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9144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5EDB-3D1C-4AEC-A8B6-1E6D318CF166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44481"/>
        </a:buClr>
        <a:buFont typeface="Times" pitchFamily="1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284561"/>
        </a:buClr>
        <a:buFont typeface="Times" pitchFamily="1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demo.internet2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Introduction to Grouper</a:t>
            </a:r>
            <a:br>
              <a:rPr lang="en-US" dirty="0" smtClean="0"/>
            </a:br>
            <a:r>
              <a:rPr lang="en-US" dirty="0" smtClean="0"/>
              <a:t>Part 2: Grouper’s Core Access Management Capabilities</a:t>
            </a:r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019800" cy="1752600"/>
          </a:xfrm>
        </p:spPr>
        <p:txBody>
          <a:bodyPr/>
          <a:lstStyle/>
          <a:p>
            <a:pPr algn="ctr"/>
            <a:r>
              <a:rPr lang="en-US" dirty="0" smtClean="0"/>
              <a:t>Tom Barton</a:t>
            </a:r>
          </a:p>
          <a:p>
            <a:pPr algn="ctr"/>
            <a:r>
              <a:rPr lang="en-US" dirty="0" smtClean="0"/>
              <a:t>University of Chicago and Internet2</a:t>
            </a:r>
          </a:p>
          <a:p>
            <a:pPr algn="ctr"/>
            <a:r>
              <a:rPr lang="en-US" dirty="0" smtClean="0"/>
              <a:t>Manager – Grouper Project</a:t>
            </a:r>
          </a:p>
        </p:txBody>
      </p:sp>
      <p:pic>
        <p:nvPicPr>
          <p:cNvPr id="1028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715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Next Video in Grouper Online Training is: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Introduction </a:t>
            </a:r>
            <a:r>
              <a:rPr lang="en-US" sz="2400" b="1" dirty="0"/>
              <a:t>to Grouper</a:t>
            </a:r>
            <a:br>
              <a:rPr lang="en-US" sz="2400" b="1" dirty="0"/>
            </a:br>
            <a:r>
              <a:rPr lang="en-US" sz="2400" b="1" dirty="0"/>
              <a:t>Part </a:t>
            </a:r>
            <a:r>
              <a:rPr lang="en-US" sz="2400" b="1" dirty="0" smtClean="0"/>
              <a:t>3: </a:t>
            </a:r>
            <a:r>
              <a:rPr lang="en-US" sz="2400" b="1" dirty="0"/>
              <a:t>Grouper Toolkit Components</a:t>
            </a:r>
            <a:endParaRPr lang="en-US" sz="2400" b="1" dirty="0" smtClean="0"/>
          </a:p>
          <a:p>
            <a:pPr algn="ctr"/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Click on title above,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 go to Grouper Online Training Home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at &lt;URL&gt;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060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r>
              <a:rPr lang="en-US" dirty="0" smtClean="0"/>
              <a:t>Grouper: core concepts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4" name="File"/>
          <p:cNvSpPr>
            <a:spLocks noEditPoints="1" noChangeArrowheads="1"/>
          </p:cNvSpPr>
          <p:nvPr/>
        </p:nvSpPr>
        <p:spPr bwMode="auto">
          <a:xfrm>
            <a:off x="914401" y="12954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C:\Users\tbarton\AppData\Local\Microsoft\Windows\Temporary Internet Files\Content.IE5\94O0LCSB\MCj043488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438399"/>
            <a:ext cx="381000" cy="381000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1905000" y="2057399"/>
            <a:ext cx="533400" cy="381000"/>
            <a:chOff x="3429000" y="2286000"/>
            <a:chExt cx="609600" cy="457200"/>
          </a:xfrm>
        </p:grpSpPr>
        <p:pic>
          <p:nvPicPr>
            <p:cNvPr id="307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2362200" y="3276599"/>
            <a:ext cx="533400" cy="381000"/>
            <a:chOff x="4800600" y="2971800"/>
            <a:chExt cx="609600" cy="457200"/>
          </a:xfrm>
        </p:grpSpPr>
        <p:pic>
          <p:nvPicPr>
            <p:cNvPr id="3077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8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pic>
        <p:nvPicPr>
          <p:cNvPr id="21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648199"/>
            <a:ext cx="381000" cy="381000"/>
          </a:xfrm>
          <a:prstGeom prst="rect">
            <a:avLst/>
          </a:prstGeom>
          <a:noFill/>
        </p:spPr>
      </p:pic>
      <p:sp>
        <p:nvSpPr>
          <p:cNvPr id="39" name="File"/>
          <p:cNvSpPr>
            <a:spLocks noEditPoints="1" noChangeArrowheads="1"/>
          </p:cNvSpPr>
          <p:nvPr/>
        </p:nvSpPr>
        <p:spPr bwMode="auto">
          <a:xfrm>
            <a:off x="1447800" y="1676399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6324600"/>
            <a:ext cx="381000" cy="381000"/>
          </a:xfrm>
          <a:prstGeom prst="rect">
            <a:avLst/>
          </a:prstGeom>
          <a:noFill/>
        </p:spPr>
      </p:pic>
      <p:pic>
        <p:nvPicPr>
          <p:cNvPr id="42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324600"/>
            <a:ext cx="381000" cy="381000"/>
          </a:xfrm>
          <a:prstGeom prst="rect">
            <a:avLst/>
          </a:prstGeom>
          <a:noFill/>
        </p:spPr>
      </p:pic>
      <p:pic>
        <p:nvPicPr>
          <p:cNvPr id="43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399"/>
            <a:ext cx="381000" cy="381000"/>
          </a:xfrm>
          <a:prstGeom prst="rect">
            <a:avLst/>
          </a:prstGeom>
          <a:noFill/>
        </p:spPr>
      </p:pic>
      <p:grpSp>
        <p:nvGrpSpPr>
          <p:cNvPr id="44" name="Group 43"/>
          <p:cNvGrpSpPr/>
          <p:nvPr/>
        </p:nvGrpSpPr>
        <p:grpSpPr>
          <a:xfrm>
            <a:off x="1905000" y="4267199"/>
            <a:ext cx="533400" cy="381000"/>
            <a:chOff x="4800600" y="2971800"/>
            <a:chExt cx="609600" cy="457200"/>
          </a:xfrm>
        </p:grpSpPr>
        <p:pic>
          <p:nvPicPr>
            <p:cNvPr id="45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46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pic>
        <p:nvPicPr>
          <p:cNvPr id="47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029199"/>
            <a:ext cx="381000" cy="381000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>
            <a:stCxn id="39" idx="2"/>
          </p:cNvCxnSpPr>
          <p:nvPr/>
        </p:nvCxnSpPr>
        <p:spPr>
          <a:xfrm>
            <a:off x="1676400" y="1981198"/>
            <a:ext cx="1588" cy="36576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74" idx="2"/>
          </p:cNvCxnSpPr>
          <p:nvPr/>
        </p:nvCxnSpPr>
        <p:spPr>
          <a:xfrm flipH="1">
            <a:off x="1143000" y="1600199"/>
            <a:ext cx="1" cy="403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9" idx="1"/>
          </p:cNvCxnSpPr>
          <p:nvPr/>
        </p:nvCxnSpPr>
        <p:spPr>
          <a:xfrm>
            <a:off x="1143000" y="1828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76400" y="2285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76400" y="4419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562102" y="2933699"/>
            <a:ext cx="1142998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33600" y="2666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33600" y="3046411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133600" y="3505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829594" y="4952999"/>
            <a:ext cx="6088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133600" y="4876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133600" y="5257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657599"/>
            <a:ext cx="381000" cy="38100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8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038599"/>
            <a:ext cx="381000" cy="38100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cxnSp>
        <p:nvCxnSpPr>
          <p:cNvPr id="89" name="Straight Connector 88"/>
          <p:cNvCxnSpPr/>
          <p:nvPr/>
        </p:nvCxnSpPr>
        <p:spPr>
          <a:xfrm rot="5400000">
            <a:off x="2286794" y="3962399"/>
            <a:ext cx="608806" cy="79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90800" y="3886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590800" y="4267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86200" y="13715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Folders in hierarchies</a:t>
            </a:r>
            <a:endParaRPr lang="en-US" sz="24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86200" y="19811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Group</a:t>
            </a:r>
            <a:endParaRPr lang="en-US" sz="24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886200" y="258633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Direct members</a:t>
            </a:r>
            <a:endParaRPr lang="en-US" sz="2400" dirty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86200" y="32003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Subgroup</a:t>
            </a:r>
            <a:endParaRPr lang="en-US" sz="2400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86200" y="380553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Indirect members</a:t>
            </a:r>
            <a:endParaRPr lang="en-US" sz="2400" dirty="0">
              <a:latin typeface="+mn-lt"/>
            </a:endParaRPr>
          </a:p>
        </p:txBody>
      </p:sp>
      <p:cxnSp>
        <p:nvCxnSpPr>
          <p:cNvPr id="98" name="Straight Arrow Connector 97"/>
          <p:cNvCxnSpPr>
            <a:stCxn id="92" idx="1"/>
          </p:cNvCxnSpPr>
          <p:nvPr/>
        </p:nvCxnSpPr>
        <p:spPr>
          <a:xfrm rot="10800000" flipV="1">
            <a:off x="1981200" y="1602432"/>
            <a:ext cx="19050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3" idx="1"/>
          </p:cNvCxnSpPr>
          <p:nvPr/>
        </p:nvCxnSpPr>
        <p:spPr>
          <a:xfrm rot="10800000">
            <a:off x="2514600" y="2209800"/>
            <a:ext cx="13716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4" idx="1"/>
          </p:cNvCxnSpPr>
          <p:nvPr/>
        </p:nvCxnSpPr>
        <p:spPr>
          <a:xfrm rot="10800000" flipV="1">
            <a:off x="2819400" y="2817167"/>
            <a:ext cx="10668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5" idx="1"/>
          </p:cNvCxnSpPr>
          <p:nvPr/>
        </p:nvCxnSpPr>
        <p:spPr>
          <a:xfrm rot="10800000">
            <a:off x="3048000" y="3429000"/>
            <a:ext cx="8382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6" idx="1"/>
          </p:cNvCxnSpPr>
          <p:nvPr/>
        </p:nvCxnSpPr>
        <p:spPr>
          <a:xfrm rot="10800000" flipV="1">
            <a:off x="3276600" y="4036367"/>
            <a:ext cx="6096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410201" y="533399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400" dirty="0" smtClean="0">
                <a:latin typeface="+mn-lt"/>
              </a:rPr>
              <a:t>Composite groups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2667000" y="4724399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971800" y="5410199"/>
            <a:ext cx="533400" cy="381000"/>
            <a:chOff x="3429000" y="2286000"/>
            <a:chExt cx="609600" cy="457200"/>
          </a:xfrm>
        </p:grpSpPr>
        <p:pic>
          <p:nvPicPr>
            <p:cNvPr id="5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roup 57"/>
          <p:cNvGrpSpPr/>
          <p:nvPr/>
        </p:nvGrpSpPr>
        <p:grpSpPr>
          <a:xfrm>
            <a:off x="3886200" y="5410199"/>
            <a:ext cx="533400" cy="381000"/>
            <a:chOff x="4800600" y="2971800"/>
            <a:chExt cx="609600" cy="457200"/>
          </a:xfrm>
        </p:grpSpPr>
        <p:pic>
          <p:nvPicPr>
            <p:cNvPr id="60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61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grpSp>
        <p:nvGrpSpPr>
          <p:cNvPr id="63" name="Group 62"/>
          <p:cNvGrpSpPr/>
          <p:nvPr/>
        </p:nvGrpSpPr>
        <p:grpSpPr>
          <a:xfrm>
            <a:off x="1905000" y="5410199"/>
            <a:ext cx="533400" cy="381000"/>
            <a:chOff x="5791200" y="5181600"/>
            <a:chExt cx="533400" cy="381000"/>
          </a:xfrm>
        </p:grpSpPr>
        <p:pic>
          <p:nvPicPr>
            <p:cNvPr id="41" name="Picture 4" descr="C:\Users\tbarton\AppData\Local\Microsoft\Windows\Temporary Internet Files\Content.IE5\3XW3MOL0\MCj0432609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1200" y="5181600"/>
              <a:ext cx="381000" cy="381000"/>
            </a:xfrm>
            <a:prstGeom prst="rect">
              <a:avLst/>
            </a:prstGeom>
            <a:noFill/>
          </p:spPr>
        </p:pic>
        <p:pic>
          <p:nvPicPr>
            <p:cNvPr id="62" name="Picture 4" descr="C:\Users\tbarton\AppData\Local\Microsoft\Windows\Temporary Internet Files\Content.IE5\3XW3MOL0\MCj0432609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43600" y="5181600"/>
              <a:ext cx="381000" cy="381000"/>
            </a:xfrm>
            <a:prstGeom prst="rect">
              <a:avLst/>
            </a:prstGeom>
            <a:noFill/>
          </p:spPr>
        </p:pic>
      </p:grpSp>
      <p:cxnSp>
        <p:nvCxnSpPr>
          <p:cNvPr id="64" name="Straight Connector 63"/>
          <p:cNvCxnSpPr/>
          <p:nvPr/>
        </p:nvCxnSpPr>
        <p:spPr>
          <a:xfrm>
            <a:off x="1676400" y="5562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514600" y="533399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=</a:t>
            </a:r>
          </a:p>
        </p:txBody>
      </p:sp>
      <p:sp>
        <p:nvSpPr>
          <p:cNvPr id="67" name="TextBox 66"/>
          <p:cNvSpPr txBox="1"/>
          <p:nvPr/>
        </p:nvSpPr>
        <p:spPr>
          <a:xfrm rot="10800000">
            <a:off x="33528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U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rot="10800000">
            <a:off x="4572001" y="5562599"/>
            <a:ext cx="685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4" descr="C:\Users\tbarton\AppData\Local\Microsoft\Windows\Temporary Internet Files\Content.IE5\3XW3MOL0\MCj0432609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324600"/>
            <a:ext cx="381000" cy="381000"/>
          </a:xfrm>
          <a:prstGeom prst="rect">
            <a:avLst/>
          </a:prstGeom>
          <a:noFill/>
        </p:spPr>
      </p:pic>
      <p:sp>
        <p:nvSpPr>
          <p:cNvPr id="97" name="Date Placeholder 9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&amp; delegation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CD19-DA3C-437A-BF5F-C32048C0465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2895600"/>
            <a:ext cx="533400" cy="381000"/>
            <a:chOff x="3429000" y="2286000"/>
            <a:chExt cx="609600" cy="457200"/>
          </a:xfrm>
        </p:grpSpPr>
        <p:pic>
          <p:nvPicPr>
            <p:cNvPr id="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File"/>
          <p:cNvSpPr>
            <a:spLocks noEditPoints="1" noChangeArrowheads="1"/>
          </p:cNvSpPr>
          <p:nvPr/>
        </p:nvSpPr>
        <p:spPr bwMode="auto">
          <a:xfrm>
            <a:off x="990600" y="18288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16764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Create groups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Create subfolders</a:t>
            </a: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8194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Admin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Update membership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Read membership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View group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Opt-in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Opt-out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819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800" dirty="0" smtClean="0">
                <a:latin typeface="+mn-lt"/>
              </a:rPr>
              <a:t>Delegation</a:t>
            </a:r>
            <a:endParaRPr lang="en-US" sz="2800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5334000" y="2057400"/>
            <a:ext cx="1219200" cy="1023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rot="10800000">
            <a:off x="5410200" y="2590800"/>
            <a:ext cx="1143000" cy="4902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rot="10800000" flipV="1">
            <a:off x="3657600" y="3081010"/>
            <a:ext cx="2895600" cy="43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rot="10800000" flipV="1">
            <a:off x="5638800" y="3081010"/>
            <a:ext cx="914400" cy="5003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1"/>
          </p:cNvCxnSpPr>
          <p:nvPr/>
        </p:nvCxnSpPr>
        <p:spPr>
          <a:xfrm rot="10800000" flipV="1">
            <a:off x="3657600" y="3081010"/>
            <a:ext cx="2895600" cy="1948190"/>
          </a:xfrm>
          <a:prstGeom prst="bentConnector3">
            <a:avLst>
              <a:gd name="adj1" fmla="val 75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2129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Attributes</a:t>
            </a:r>
            <a:endParaRPr lang="en-US" sz="2400" dirty="0">
              <a:latin typeface="+mn-lt"/>
            </a:endParaRPr>
          </a:p>
        </p:txBody>
      </p:sp>
      <p:sp>
        <p:nvSpPr>
          <p:cNvPr id="25" name="File"/>
          <p:cNvSpPr>
            <a:spLocks noEditPoints="1" noChangeArrowheads="1"/>
          </p:cNvSpPr>
          <p:nvPr/>
        </p:nvSpPr>
        <p:spPr bwMode="auto">
          <a:xfrm>
            <a:off x="914401" y="12954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381000" cy="381000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1905000" y="2057399"/>
            <a:ext cx="533400" cy="381000"/>
            <a:chOff x="3429000" y="2286000"/>
            <a:chExt cx="609600" cy="457200"/>
          </a:xfrm>
        </p:grpSpPr>
        <p:pic>
          <p:nvPicPr>
            <p:cNvPr id="28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File"/>
          <p:cNvSpPr>
            <a:spLocks noEditPoints="1" noChangeArrowheads="1"/>
          </p:cNvSpPr>
          <p:nvPr/>
        </p:nvSpPr>
        <p:spPr bwMode="auto">
          <a:xfrm>
            <a:off x="1447800" y="1676399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Connector 31"/>
          <p:cNvCxnSpPr>
            <a:endCxn id="30" idx="1"/>
          </p:cNvCxnSpPr>
          <p:nvPr/>
        </p:nvCxnSpPr>
        <p:spPr>
          <a:xfrm>
            <a:off x="1143000" y="1828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2285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2057400" y="1907232"/>
            <a:ext cx="1828800" cy="226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438400" y="2285999"/>
            <a:ext cx="14478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2209800" y="2438400"/>
            <a:ext cx="1676400" cy="230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23899" y="2933699"/>
            <a:ext cx="1905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43000" y="1600199"/>
            <a:ext cx="1" cy="403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943101" y="2628897"/>
            <a:ext cx="381002" cy="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6" idx="3"/>
          </p:cNvCxnSpPr>
          <p:nvPr/>
        </p:nvCxnSpPr>
        <p:spPr>
          <a:xfrm rot="10800000" flipV="1">
            <a:off x="2362200" y="2590800"/>
            <a:ext cx="15240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267202"/>
            <a:ext cx="381000" cy="381000"/>
          </a:xfrm>
          <a:prstGeom prst="rect">
            <a:avLst/>
          </a:prstGeom>
          <a:noFill/>
        </p:spPr>
      </p:pic>
      <p:grpSp>
        <p:nvGrpSpPr>
          <p:cNvPr id="71" name="Group 70"/>
          <p:cNvGrpSpPr/>
          <p:nvPr/>
        </p:nvGrpSpPr>
        <p:grpSpPr>
          <a:xfrm>
            <a:off x="1981200" y="3352800"/>
            <a:ext cx="685800" cy="609600"/>
            <a:chOff x="2895600" y="3429000"/>
            <a:chExt cx="685800" cy="609600"/>
          </a:xfrm>
        </p:grpSpPr>
        <p:sp>
          <p:nvSpPr>
            <p:cNvPr id="70" name="Oval 69"/>
            <p:cNvSpPr/>
            <p:nvPr/>
          </p:nvSpPr>
          <p:spPr>
            <a:xfrm>
              <a:off x="2895600" y="34290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971800" y="3581400"/>
              <a:ext cx="533400" cy="381000"/>
              <a:chOff x="4800600" y="2971800"/>
              <a:chExt cx="609600" cy="457200"/>
            </a:xfrm>
          </p:grpSpPr>
          <p:pic>
            <p:nvPicPr>
              <p:cNvPr id="60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00600" y="2971800"/>
                <a:ext cx="457200" cy="457200"/>
              </a:xfrm>
              <a:prstGeom prst="rect">
                <a:avLst/>
              </a:prstGeom>
              <a:noFill/>
            </p:spPr>
          </p:pic>
          <p:pic>
            <p:nvPicPr>
              <p:cNvPr id="61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53000" y="2971800"/>
                <a:ext cx="457200" cy="457200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63" name="Straight Connector 62"/>
          <p:cNvCxnSpPr/>
          <p:nvPr/>
        </p:nvCxnSpPr>
        <p:spPr>
          <a:xfrm>
            <a:off x="1676400" y="3657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133600" y="4114801"/>
            <a:ext cx="304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14800" y="3352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Roles</a:t>
            </a:r>
            <a:endParaRPr lang="en-US" sz="2400" dirty="0">
              <a:latin typeface="+mn-lt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0800000" flipV="1">
            <a:off x="2743200" y="3657598"/>
            <a:ext cx="11430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1148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Permissions</a:t>
            </a:r>
            <a:endParaRPr lang="en-US" sz="2400" dirty="0">
              <a:latin typeface="+mn-lt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0800000">
            <a:off x="2362200" y="41148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2667000" y="3810000"/>
            <a:ext cx="1219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barton\AppData\Local\Microsoft\Windows\Temporary Internet Files\Content.IE5\VOG7LQ80\MC9000300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257800"/>
            <a:ext cx="450850" cy="465775"/>
          </a:xfrm>
          <a:prstGeom prst="rect">
            <a:avLst/>
          </a:prstGeom>
          <a:noFill/>
        </p:spPr>
      </p:pic>
      <p:pic>
        <p:nvPicPr>
          <p:cNvPr id="1027" name="Picture 3" descr="C:\Users\tbarton\AppData\Local\Microsoft\Windows\Temporary Internet Files\Content.IE5\VOG7LQ80\MC90031996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835625" y="1985625"/>
            <a:ext cx="49706" cy="45719"/>
          </a:xfrm>
          <a:prstGeom prst="rect">
            <a:avLst/>
          </a:prstGeom>
          <a:noFill/>
        </p:spPr>
      </p:pic>
      <p:pic>
        <p:nvPicPr>
          <p:cNvPr id="1028" name="Picture 4" descr="C:\Users\tbarton\AppData\Local\Microsoft\Windows\Temporary Internet Files\Content.IE5\VOG7LQ80\MC91021705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4724401"/>
            <a:ext cx="400584" cy="381000"/>
          </a:xfrm>
          <a:prstGeom prst="rect">
            <a:avLst/>
          </a:prstGeom>
          <a:noFill/>
        </p:spPr>
      </p:pic>
      <p:cxnSp>
        <p:nvCxnSpPr>
          <p:cNvPr id="90" name="Straight Connector 89"/>
          <p:cNvCxnSpPr/>
          <p:nvPr/>
        </p:nvCxnSpPr>
        <p:spPr>
          <a:xfrm>
            <a:off x="1143000" y="4951412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143000" y="5486400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124200" y="4719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Attribute definition</a:t>
            </a:r>
            <a:endParaRPr lang="en-US" sz="24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24200" y="5257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Permission definition</a:t>
            </a:r>
            <a:endParaRPr lang="en-US" sz="2400" dirty="0"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10800000">
            <a:off x="1981200" y="49530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1981200" y="54864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629400" y="1600200"/>
            <a:ext cx="685800" cy="609600"/>
            <a:chOff x="2895600" y="3429000"/>
            <a:chExt cx="685800" cy="609600"/>
          </a:xfrm>
        </p:grpSpPr>
        <p:sp>
          <p:nvSpPr>
            <p:cNvPr id="106" name="Oval 105"/>
            <p:cNvSpPr/>
            <p:nvPr/>
          </p:nvSpPr>
          <p:spPr>
            <a:xfrm>
              <a:off x="2895600" y="34290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07" name="Group 58"/>
            <p:cNvGrpSpPr/>
            <p:nvPr/>
          </p:nvGrpSpPr>
          <p:grpSpPr>
            <a:xfrm>
              <a:off x="2971800" y="3581400"/>
              <a:ext cx="533400" cy="381000"/>
              <a:chOff x="4800600" y="2971800"/>
              <a:chExt cx="609600" cy="457200"/>
            </a:xfrm>
          </p:grpSpPr>
          <p:pic>
            <p:nvPicPr>
              <p:cNvPr id="108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00600" y="2971800"/>
                <a:ext cx="457200" cy="457200"/>
              </a:xfrm>
              <a:prstGeom prst="rect">
                <a:avLst/>
              </a:prstGeom>
              <a:noFill/>
            </p:spPr>
          </p:pic>
          <p:pic>
            <p:nvPicPr>
              <p:cNvPr id="109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53000" y="2971800"/>
                <a:ext cx="457200" cy="4572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29" name="Group 128"/>
          <p:cNvGrpSpPr/>
          <p:nvPr/>
        </p:nvGrpSpPr>
        <p:grpSpPr>
          <a:xfrm>
            <a:off x="7620000" y="1981200"/>
            <a:ext cx="685800" cy="609600"/>
            <a:chOff x="7315200" y="2743200"/>
            <a:chExt cx="685800" cy="609600"/>
          </a:xfrm>
        </p:grpSpPr>
        <p:sp>
          <p:nvSpPr>
            <p:cNvPr id="111" name="Oval 110"/>
            <p:cNvSpPr/>
            <p:nvPr/>
          </p:nvSpPr>
          <p:spPr>
            <a:xfrm>
              <a:off x="7315200" y="27432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7391400" y="2895600"/>
              <a:ext cx="533400" cy="381000"/>
              <a:chOff x="3429000" y="2286000"/>
              <a:chExt cx="609600" cy="457200"/>
            </a:xfrm>
          </p:grpSpPr>
          <p:pic>
            <p:nvPicPr>
              <p:cNvPr id="116" name="Picture 3" descr="C:\Users\tbarton\AppData\Local\Microsoft\Windows\Temporary Internet Files\Content.IE5\3XW3MOL0\MCj0432623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29000" y="2286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7" name="Picture 3" descr="C:\Users\tbarton\AppData\Local\Microsoft\Windows\Temporary Internet Files\Content.IE5\3XW3MOL0\MCj0432623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81400" y="2286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28" name="Group 127"/>
          <p:cNvGrpSpPr/>
          <p:nvPr/>
        </p:nvGrpSpPr>
        <p:grpSpPr>
          <a:xfrm>
            <a:off x="6629400" y="2590800"/>
            <a:ext cx="685800" cy="609600"/>
            <a:chOff x="7010400" y="3886200"/>
            <a:chExt cx="685800" cy="609600"/>
          </a:xfrm>
        </p:grpSpPr>
        <p:sp>
          <p:nvSpPr>
            <p:cNvPr id="121" name="Oval 120"/>
            <p:cNvSpPr/>
            <p:nvPr/>
          </p:nvSpPr>
          <p:spPr>
            <a:xfrm>
              <a:off x="7010400" y="38862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086600" y="4038600"/>
              <a:ext cx="533400" cy="381000"/>
              <a:chOff x="5791200" y="5181600"/>
              <a:chExt cx="533400" cy="381000"/>
            </a:xfrm>
          </p:grpSpPr>
          <p:pic>
            <p:nvPicPr>
              <p:cNvPr id="126" name="Picture 4" descr="C:\Users\tbarton\AppData\Local\Microsoft\Windows\Temporary Internet Files\Content.IE5\3XW3MOL0\MCj04326090000[1]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791200" y="5181600"/>
                <a:ext cx="381000" cy="381000"/>
              </a:xfrm>
              <a:prstGeom prst="rect">
                <a:avLst/>
              </a:prstGeom>
              <a:noFill/>
            </p:spPr>
          </p:pic>
          <p:pic>
            <p:nvPicPr>
              <p:cNvPr id="127" name="Picture 4" descr="C:\Users\tbarton\AppData\Local\Microsoft\Windows\Temporary Internet Files\Content.IE5\3XW3MOL0\MCj04326090000[1]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943600" y="5181600"/>
                <a:ext cx="381000" cy="381000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130" name="Straight Arrow Connector 129"/>
          <p:cNvCxnSpPr/>
          <p:nvPr/>
        </p:nvCxnSpPr>
        <p:spPr>
          <a:xfrm flipV="1">
            <a:off x="7315200" y="2501526"/>
            <a:ext cx="405233" cy="2416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5400000" flipH="1" flipV="1">
            <a:off x="6781800" y="24003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>
            <a:off x="7315200" y="1905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6553200" y="3276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Role inheritance</a:t>
            </a:r>
            <a:endParaRPr lang="en-US" sz="2400" dirty="0"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53200" y="4514671"/>
            <a:ext cx="243840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Delegation model extends that for Groups</a:t>
            </a:r>
            <a:endParaRPr lang="en-US" sz="2400" dirty="0">
              <a:latin typeface="+mn-lt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 rot="10800000" flipV="1">
            <a:off x="2667000" y="2743200"/>
            <a:ext cx="12192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ate Placeholder 15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146" grpId="0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management lifecycle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start &amp; end times</a:t>
            </a:r>
          </a:p>
          <a:p>
            <a:r>
              <a:rPr lang="en-US" dirty="0" smtClean="0"/>
              <a:t>Move or copy folders, groups, etc</a:t>
            </a:r>
          </a:p>
          <a:p>
            <a:r>
              <a:rPr lang="en-US" dirty="0"/>
              <a:t>Rules</a:t>
            </a:r>
          </a:p>
          <a:p>
            <a:r>
              <a:rPr lang="en-US" dirty="0" smtClean="0"/>
              <a:t>User audit</a:t>
            </a:r>
          </a:p>
          <a:p>
            <a:r>
              <a:rPr lang="en-US" dirty="0" smtClean="0"/>
              <a:t>Point in time audit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CD19-DA3C-437A-BF5F-C32048C046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8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762000"/>
          </a:xfrm>
        </p:spPr>
        <p:txBody>
          <a:bodyPr/>
          <a:lstStyle/>
          <a:p>
            <a:pPr algn="ctr"/>
            <a:r>
              <a:rPr lang="en-US" dirty="0" smtClean="0"/>
              <a:t>Tom Barton’s UChicago group memberships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pic>
        <p:nvPicPr>
          <p:cNvPr id="1026" name="Picture 2" descr="C:\Users\tbarton\Desktop\ScreenShot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33450"/>
            <a:ext cx="8763001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barton\Desktop\ScreenShot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677" y="2884488"/>
            <a:ext cx="4740723" cy="4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21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dn</a:t>
            </a:r>
            <a:r>
              <a:rPr lang="en-US" sz="2800" dirty="0" smtClean="0"/>
              <a:t>: </a:t>
            </a:r>
            <a:r>
              <a:rPr lang="en-US" sz="2800" dirty="0" err="1" smtClean="0"/>
              <a:t>uid</a:t>
            </a:r>
            <a:r>
              <a:rPr lang="en-US" sz="2800" dirty="0" smtClean="0"/>
              <a:t>=</a:t>
            </a:r>
            <a:r>
              <a:rPr lang="en-US" sz="2800" dirty="0" err="1" smtClean="0"/>
              <a:t>tbarton,ou</a:t>
            </a:r>
            <a:r>
              <a:rPr lang="en-US" sz="2800" dirty="0" smtClean="0"/>
              <a:t>=</a:t>
            </a:r>
            <a:r>
              <a:rPr lang="en-US" sz="2800" dirty="0" err="1" smtClean="0"/>
              <a:t>people,dc</a:t>
            </a:r>
            <a:r>
              <a:rPr lang="en-US" sz="2800" dirty="0" smtClean="0"/>
              <a:t>=</a:t>
            </a:r>
            <a:r>
              <a:rPr lang="en-US" sz="2800" dirty="0" err="1" smtClean="0"/>
              <a:t>uchicago,dc</a:t>
            </a:r>
            <a:r>
              <a:rPr lang="en-US" sz="2800" dirty="0" smtClean="0"/>
              <a:t>=</a:t>
            </a:r>
            <a:r>
              <a:rPr lang="en-US" sz="2800" dirty="0" err="1" smtClean="0"/>
              <a:t>edu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uc:org:nsit:integration:techag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uc:org:nsit:srdirs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uc:org:nsit:integration:iteco:wr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uc:applications:confluence:NSIT:esx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uc:org:nsit:integration:iteco:rd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uc:org:nsit:staff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uc:org:nsit:integration:shib_group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ucismemberof</a:t>
            </a:r>
            <a:r>
              <a:rPr lang="en-US" sz="2800" dirty="0" smtClean="0"/>
              <a:t>: </a:t>
            </a:r>
            <a:r>
              <a:rPr lang="en-US" sz="2800" dirty="0" err="1" smtClean="0"/>
              <a:t>uc:applications:bulkmail:users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143000"/>
          </a:xfrm>
        </p:spPr>
        <p:txBody>
          <a:bodyPr/>
          <a:lstStyle/>
          <a:p>
            <a:r>
              <a:rPr lang="en-US" dirty="0" smtClean="0"/>
              <a:t>Memberships become LDAP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LDAP entry for</a:t>
            </a:r>
          </a:p>
          <a:p>
            <a:pPr algn="ctr"/>
            <a:r>
              <a:rPr lang="en-US" sz="3200" dirty="0" err="1" smtClean="0"/>
              <a:t>uid</a:t>
            </a:r>
            <a:r>
              <a:rPr lang="en-US" sz="3200" dirty="0" smtClean="0"/>
              <a:t>=</a:t>
            </a:r>
            <a:r>
              <a:rPr lang="en-US" sz="3200" dirty="0" err="1" smtClean="0"/>
              <a:t>tbarton,ou</a:t>
            </a:r>
            <a:r>
              <a:rPr lang="en-US" sz="3200" dirty="0" smtClean="0"/>
              <a:t>=</a:t>
            </a:r>
            <a:r>
              <a:rPr lang="en-US" sz="3200" dirty="0" err="1" smtClean="0"/>
              <a:t>people,dc</a:t>
            </a:r>
            <a:r>
              <a:rPr lang="en-US" sz="3200" dirty="0" smtClean="0"/>
              <a:t>=</a:t>
            </a:r>
            <a:r>
              <a:rPr lang="en-US" sz="3200" dirty="0" err="1" smtClean="0"/>
              <a:t>uchicago,dc</a:t>
            </a:r>
            <a:r>
              <a:rPr lang="en-US" sz="3200" dirty="0" smtClean="0"/>
              <a:t>=</a:t>
            </a:r>
            <a:r>
              <a:rPr lang="en-US" sz="3200" dirty="0" err="1" smtClean="0"/>
              <a:t>edu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</a:p>
          <a:p>
            <a:pPr algn="ctr"/>
            <a:r>
              <a:rPr lang="en-US" sz="3200" dirty="0" err="1" smtClean="0"/>
              <a:t>uc:org:nsit:srdirs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  <a:r>
              <a:rPr lang="en-US" sz="3200" dirty="0" err="1" smtClean="0"/>
              <a:t>uc:reference:affiliations:effective:staff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  <a:r>
              <a:rPr lang="en-US" sz="3200" dirty="0" err="1" smtClean="0"/>
              <a:t>uc:applications:vpn:authorized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70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UChicago VPN simple delegation 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C25C-7303-4544-9174-C860D401F88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 smtClean="0"/>
              <a:t>June 2011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618506" y="4648200"/>
            <a:ext cx="7772400" cy="1219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Different groups, different authorities</a:t>
            </a:r>
          </a:p>
          <a:p>
            <a:pPr algn="ctr">
              <a:buNone/>
            </a:pPr>
            <a:r>
              <a:rPr lang="en-US" dirty="0" smtClean="0"/>
              <a:t>VPN only uses “</a:t>
            </a:r>
            <a:r>
              <a:rPr lang="en-US" dirty="0" err="1" smtClean="0"/>
              <a:t>vpn:authorized</a:t>
            </a:r>
            <a:r>
              <a:rPr lang="en-US" dirty="0" smtClean="0"/>
              <a:t>”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609600" y="1524000"/>
            <a:ext cx="7848600" cy="2057400"/>
            <a:chOff x="228600" y="3886200"/>
            <a:chExt cx="7848600" cy="2057400"/>
          </a:xfrm>
        </p:grpSpPr>
        <p:sp>
          <p:nvSpPr>
            <p:cNvPr id="8" name="Rectangle 7"/>
            <p:cNvSpPr/>
            <p:nvPr/>
          </p:nvSpPr>
          <p:spPr>
            <a:xfrm>
              <a:off x="2971800" y="3962400"/>
              <a:ext cx="2057400" cy="1981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71800" y="3886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eligible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3962400"/>
              <a:ext cx="2057400" cy="1981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3886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denied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29000" y="4800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student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9000" y="4419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staff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77000" y="47244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closure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7000" y="5181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locked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4800600"/>
              <a:ext cx="19050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vpn:authorized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29000" y="5181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postdoc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62200" y="4648200"/>
              <a:ext cx="22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=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4549914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+mn-lt"/>
                </a:rPr>
                <a:t>̶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10000" y="3200400"/>
            <a:ext cx="1219200" cy="3048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IRB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3175337"/>
            <a:ext cx="1219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Core business systems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3600" y="3714690"/>
            <a:ext cx="914400" cy="704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IRB Office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34200" y="3711714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IT Security Team</a:t>
            </a:r>
          </a:p>
        </p:txBody>
      </p:sp>
      <p:cxnSp>
        <p:nvCxnSpPr>
          <p:cNvPr id="29" name="Straight Arrow Connector 28"/>
          <p:cNvCxnSpPr>
            <a:stCxn id="25" idx="3"/>
            <a:endCxn id="13" idx="1"/>
          </p:cNvCxnSpPr>
          <p:nvPr/>
        </p:nvCxnSpPr>
        <p:spPr>
          <a:xfrm flipV="1">
            <a:off x="2362200" y="2209800"/>
            <a:ext cx="1447800" cy="1473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3"/>
            <a:endCxn id="12" idx="1"/>
          </p:cNvCxnSpPr>
          <p:nvPr/>
        </p:nvCxnSpPr>
        <p:spPr>
          <a:xfrm flipV="1">
            <a:off x="2362200" y="2590800"/>
            <a:ext cx="1447800" cy="1092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3"/>
            <a:endCxn id="19" idx="1"/>
          </p:cNvCxnSpPr>
          <p:nvPr/>
        </p:nvCxnSpPr>
        <p:spPr>
          <a:xfrm flipV="1">
            <a:off x="2362200" y="2971800"/>
            <a:ext cx="1447800" cy="711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6" idx="1"/>
            <a:endCxn id="22" idx="3"/>
          </p:cNvCxnSpPr>
          <p:nvPr/>
        </p:nvCxnSpPr>
        <p:spPr>
          <a:xfrm rot="10800000">
            <a:off x="5029200" y="3352801"/>
            <a:ext cx="914400" cy="7143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0"/>
            <a:endCxn id="17" idx="2"/>
          </p:cNvCxnSpPr>
          <p:nvPr/>
        </p:nvCxnSpPr>
        <p:spPr>
          <a:xfrm rot="16200000" flipV="1">
            <a:off x="7269093" y="3322707"/>
            <a:ext cx="587514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410200" y="1501914"/>
            <a:ext cx="990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IdM system</a:t>
            </a:r>
          </a:p>
        </p:txBody>
      </p:sp>
      <p:cxnSp>
        <p:nvCxnSpPr>
          <p:cNvPr id="74" name="Straight Arrow Connector 73"/>
          <p:cNvCxnSpPr>
            <a:stCxn id="73" idx="2"/>
            <a:endCxn id="16" idx="1"/>
          </p:cNvCxnSpPr>
          <p:nvPr/>
        </p:nvCxnSpPr>
        <p:spPr>
          <a:xfrm rot="16200000" flipH="1">
            <a:off x="6229350" y="1885950"/>
            <a:ext cx="3048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3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5" grpId="0" animBg="1"/>
      <p:bldP spid="26" grpId="0" animBg="1"/>
      <p:bldP spid="27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Thanks!</a:t>
            </a: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Further information: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Infosheets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mail lists, wiki, downloads, etc: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hlinkClick r:id="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"/>
              </a:rPr>
              <a:t>www.internet2.edu/grouper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demo server: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https://grouperdemo.internet2.edu/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90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et2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26"/>
      </a:hlink>
      <a:folHlink>
        <a:srgbClr val="26262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Internet2</Template>
  <TotalTime>325</TotalTime>
  <Words>241</Words>
  <Application>Microsoft Office PowerPoint</Application>
  <PresentationFormat>On-screen Show (4:3)</PresentationFormat>
  <Paragraphs>112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Internet2</vt:lpstr>
      <vt:lpstr>Introduction to Grouper Part 2: Grouper’s Core Access Management Capabilities</vt:lpstr>
      <vt:lpstr>Grouper: core concepts</vt:lpstr>
      <vt:lpstr>Security &amp; delegation</vt:lpstr>
      <vt:lpstr>Beyond groups</vt:lpstr>
      <vt:lpstr>Access management lifecycle support</vt:lpstr>
      <vt:lpstr>Tom Barton’s UChicago group memberships</vt:lpstr>
      <vt:lpstr>Memberships become LDAP attributes</vt:lpstr>
      <vt:lpstr>UChicago VPN simple delegation example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Grouper: core concepts</dc:title>
  <dc:creator>tbarton</dc:creator>
  <cp:lastModifiedBy>tbarton</cp:lastModifiedBy>
  <cp:revision>9</cp:revision>
  <dcterms:created xsi:type="dcterms:W3CDTF">2012-01-29T22:41:14Z</dcterms:created>
  <dcterms:modified xsi:type="dcterms:W3CDTF">2012-02-04T19:18:50Z</dcterms:modified>
</cp:coreProperties>
</file>