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61" r:id="rId2"/>
    <p:sldId id="277" r:id="rId3"/>
    <p:sldId id="280" r:id="rId4"/>
    <p:sldId id="281" r:id="rId5"/>
    <p:sldId id="279" r:id="rId6"/>
    <p:sldId id="27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81E3E"/>
    <a:srgbClr val="102238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+mn-ea"/>
                <a:cs typeface="+mn-cs"/>
              </a:defRPr>
            </a:lvl1pPr>
          </a:lstStyle>
          <a:p>
            <a:pPr>
              <a:defRPr/>
            </a:pPr>
            <a:fld id="{23F445D5-55A5-0D48-A83B-5B438D4FC853}" type="datetimeFigureOut">
              <a:rPr lang="en-US"/>
              <a:pPr>
                <a:defRPr/>
              </a:pPr>
              <a:t>6/8/12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+mn-ea"/>
                <a:cs typeface="+mn-cs"/>
              </a:defRPr>
            </a:lvl1pPr>
          </a:lstStyle>
          <a:p>
            <a:pPr>
              <a:defRPr/>
            </a:pPr>
            <a:fld id="{1AE356AD-3387-5449-A1A6-9BE93DDB0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26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7269145D-26C6-974E-B5E8-CEED88799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40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CD9DD7-37D4-5040-9663-8227A5B89837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01E35F0-A25C-814C-B0BA-4DFB61D6E68B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8AD34F2-4DA3-4F4D-A80B-B61954357DE0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8AD34F2-4DA3-4F4D-A80B-B61954357DE0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6C03230-489F-BD41-B24A-1DB3B9892F01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6CADE4-EE8B-8C45-B0D9-98F54B555486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685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0"/>
            <a:ext cx="7086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58674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2378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FAA6C-9524-EA42-A93A-A8013CD7E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9434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F94F9-8317-284E-91D2-D20C8EF4B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01330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29400" y="64770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9B168-D1C9-FB4B-981E-ECF22E33F7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620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770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8427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200" y="64770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1253-2891-BE4A-9AAB-996B30F8D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9161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111F-A6A7-ED42-A0B0-3A05D0B24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062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1DF3-05EF-804C-8C71-65AF4577F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4887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B76E-1FB0-5140-93E6-388096600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998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B2E1-61FB-CC4B-9CBA-BB997D45C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3057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D93C6-D499-9745-88D2-107A0A3A90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5666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60F9-8C34-1643-BBCC-A39DF7C62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6744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865F8-7BDD-DB48-A3ED-59B2167FA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96225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722867-B5F1-8042-9F62-998197613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62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dirty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dirty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6850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1" r:id="rId6"/>
    <p:sldLayoutId id="2147483670" r:id="rId7"/>
    <p:sldLayoutId id="2147483678" r:id="rId8"/>
    <p:sldLayoutId id="2147483679" r:id="rId9"/>
    <p:sldLayoutId id="2147483680" r:id="rId10"/>
    <p:sldLayoutId id="2147483681" r:id="rId11"/>
    <p:sldLayoutId id="2147483672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+mj-lt"/>
          <a:ea typeface="+mj-ea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02238"/>
          </a:solidFill>
          <a:latin typeface="+mn-lt"/>
          <a:ea typeface="+mn-ea"/>
          <a:cs typeface="ＭＳ Ｐゴシック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44481"/>
        </a:buClr>
        <a:buFont typeface="Times" charset="0"/>
        <a:buChar char="•"/>
        <a:defRPr sz="2800">
          <a:solidFill>
            <a:srgbClr val="102238"/>
          </a:solidFill>
          <a:latin typeface="+mn-lt"/>
          <a:ea typeface="+mn-ea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284561"/>
        </a:buClr>
        <a:buFont typeface="Times" charset="0"/>
        <a:buChar char="•"/>
        <a:defRPr sz="2400">
          <a:solidFill>
            <a:srgbClr val="102238"/>
          </a:solidFill>
          <a:latin typeface="+mn-lt"/>
          <a:ea typeface="+mn-ea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02238"/>
          </a:solidFill>
          <a:latin typeface="+mn-lt"/>
          <a:ea typeface="+mn-ea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internet2.edu/grouper/training/admin/subject_api/subject_api-part-2_quiz/subject_api-part-2_quiz/subject_api-part-2_quiz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erdemo.internet2.edu/" TargetMode="External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57200" y="2362200"/>
            <a:ext cx="81534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  <a:ea typeface="ＭＳ Ｐゴシック" charset="0"/>
              </a:rPr>
              <a:t>Grouper Training – Admin – Subject API – Part 2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126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019800" cy="1752600"/>
          </a:xfrm>
        </p:spPr>
        <p:txBody>
          <a:bodyPr/>
          <a:lstStyle/>
          <a:p>
            <a:pPr algn="ctr"/>
            <a:r>
              <a:rPr lang="en-US" dirty="0" smtClean="0">
                <a:latin typeface="Helvetica" charset="0"/>
                <a:ea typeface="ＭＳ Ｐゴシック" charset="0"/>
              </a:rPr>
              <a:t>Shilen Patel</a:t>
            </a:r>
          </a:p>
          <a:p>
            <a:pPr algn="ctr"/>
            <a:r>
              <a:rPr lang="en-US" dirty="0" smtClean="0">
                <a:latin typeface="Helvetica" charset="0"/>
                <a:ea typeface="ＭＳ Ｐゴシック" charset="0"/>
              </a:rPr>
              <a:t>Duke University</a:t>
            </a:r>
            <a:endParaRPr lang="en-US" dirty="0">
              <a:latin typeface="Helvetica" charset="0"/>
              <a:ea typeface="ＭＳ Ｐゴシック" charset="0"/>
            </a:endParaRPr>
          </a:p>
        </p:txBody>
      </p:sp>
      <p:pic>
        <p:nvPicPr>
          <p:cNvPr id="11267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3505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838200" y="6553200"/>
            <a:ext cx="708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This work licensed under a Creative Commons Attribution-NonCommercial 3.0 Unported License.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458200" y="6477000"/>
            <a:ext cx="533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fld id="{23CCEA39-D92A-F342-988F-5720AAA1EF10}" type="slidenum">
              <a:rPr lang="en-US" sz="120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2</a:t>
            </a:fld>
            <a:endParaRPr lang="en-US" sz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Contents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</a:rPr>
              <a:t>Demo JNDI source adapter</a:t>
            </a:r>
          </a:p>
          <a:p>
            <a:r>
              <a:rPr lang="en-US" dirty="0" smtClean="0">
                <a:latin typeface="Helvetica" charset="0"/>
                <a:ea typeface="ＭＳ Ｐゴシック" charset="0"/>
              </a:rPr>
              <a:t>Batching</a:t>
            </a:r>
            <a:endParaRPr lang="en-US" dirty="0">
              <a:latin typeface="Helvetica" charset="0"/>
              <a:ea typeface="ＭＳ Ｐゴシック" charset="0"/>
            </a:endParaRPr>
          </a:p>
          <a:p>
            <a:r>
              <a:rPr lang="en-US" dirty="0" smtClean="0">
                <a:latin typeface="Helvetica" charset="0"/>
                <a:ea typeface="ＭＳ Ｐゴシック" charset="0"/>
              </a:rPr>
              <a:t>Paging</a:t>
            </a:r>
            <a:endParaRPr lang="en-US" dirty="0" smtClean="0"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458200" y="6477000"/>
            <a:ext cx="533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fld id="{BC5D33D2-81C5-1642-8619-90CFC45EFA4E}" type="slidenum">
              <a:rPr lang="en-US" sz="120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3</a:t>
            </a:fld>
            <a:endParaRPr lang="en-US" sz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Batching in Subject API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610600" cy="4114800"/>
          </a:xfrm>
        </p:spPr>
        <p:txBody>
          <a:bodyPr/>
          <a:lstStyle/>
          <a:p>
            <a:r>
              <a:rPr lang="en-US" sz="2400" dirty="0" smtClean="0">
                <a:latin typeface="Helvetica" charset="0"/>
                <a:ea typeface="ＭＳ Ｐゴシック" charset="0"/>
              </a:rPr>
              <a:t>Allows multiple subjects to be resolved in one query.</a:t>
            </a:r>
          </a:p>
          <a:p>
            <a:r>
              <a:rPr lang="en-US" sz="2400" dirty="0" smtClean="0">
                <a:latin typeface="Helvetica" charset="0"/>
                <a:ea typeface="ＭＳ Ｐゴシック" charset="0"/>
              </a:rPr>
              <a:t>Significantly better performance.</a:t>
            </a:r>
          </a:p>
          <a:p>
            <a:r>
              <a:rPr lang="en-US" sz="2400" dirty="0" smtClean="0">
                <a:latin typeface="Helvetica" charset="0"/>
                <a:ea typeface="ＭＳ Ｐゴシック" charset="0"/>
              </a:rPr>
              <a:t>JNDI Source Adapter does not support batching in v2.1.</a:t>
            </a:r>
          </a:p>
          <a:p>
            <a:r>
              <a:rPr lang="en-US" sz="2400" dirty="0" smtClean="0">
                <a:latin typeface="Helvetica" charset="0"/>
                <a:ea typeface="ＭＳ Ｐゴシック" charset="0"/>
              </a:rPr>
              <a:t>Alternate JDBC Source Adapter supports batching without any configuration.</a:t>
            </a:r>
          </a:p>
          <a:p>
            <a:r>
              <a:rPr lang="en-US" sz="2400" dirty="0" smtClean="0">
                <a:latin typeface="Helvetica" charset="0"/>
                <a:ea typeface="ＭＳ Ｐゴシック" charset="0"/>
              </a:rPr>
              <a:t>JDBC Source Adapter supports batching with configuration.</a:t>
            </a:r>
            <a:endParaRPr lang="en-US" sz="2400" dirty="0">
              <a:latin typeface="Helvetica" charset="0"/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458200" y="6477000"/>
            <a:ext cx="533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fld id="{BC5D33D2-81C5-1642-8619-90CFC45EFA4E}" type="slidenum">
              <a:rPr lang="en-US" sz="120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4</a:t>
            </a:fld>
            <a:endParaRPr lang="en-US" sz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Paging in Subject API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610600" cy="4114800"/>
          </a:xfrm>
        </p:spPr>
        <p:txBody>
          <a:bodyPr/>
          <a:lstStyle/>
          <a:p>
            <a:r>
              <a:rPr lang="en-US" sz="2400" dirty="0" smtClean="0">
                <a:latin typeface="Helvetica" charset="0"/>
                <a:ea typeface="ＭＳ Ｐゴシック" charset="0"/>
              </a:rPr>
              <a:t>Limits the number of results returned from searches.</a:t>
            </a:r>
          </a:p>
          <a:p>
            <a:r>
              <a:rPr lang="en-US" sz="2400" dirty="0" smtClean="0">
                <a:latin typeface="Helvetica" charset="0"/>
                <a:ea typeface="ＭＳ Ｐゴシック" charset="0"/>
              </a:rPr>
              <a:t>Improves performance when a search would otherwise return a large number of results.</a:t>
            </a:r>
          </a:p>
          <a:p>
            <a:r>
              <a:rPr lang="en-US" sz="2400" dirty="0" smtClean="0">
                <a:latin typeface="Helvetica" charset="0"/>
                <a:ea typeface="ＭＳ Ｐゴシック" charset="0"/>
              </a:rPr>
              <a:t>Supported in JNDI and JDBC source adapters.</a:t>
            </a:r>
          </a:p>
          <a:p>
            <a:r>
              <a:rPr lang="en-US" sz="2400" dirty="0" smtClean="0">
                <a:latin typeface="Helvetica" charset="0"/>
                <a:ea typeface="ＭＳ Ｐゴシック" charset="0"/>
              </a:rPr>
              <a:t>Configuration:</a:t>
            </a:r>
          </a:p>
          <a:p>
            <a:pPr marL="457200" lvl="1" indent="0">
              <a:buNone/>
            </a:pPr>
            <a:r>
              <a:rPr lang="en-US" sz="1500" dirty="0" smtClean="0">
                <a:latin typeface="Helvetica" charset="0"/>
                <a:ea typeface="ＭＳ Ｐゴシック" charset="0"/>
              </a:rPr>
              <a:t>    </a:t>
            </a:r>
            <a:r>
              <a:rPr lang="en-US" sz="1500" dirty="0">
                <a:latin typeface="Helvetica" charset="0"/>
                <a:ea typeface="ＭＳ Ｐゴシック" charset="0"/>
              </a:rPr>
              <a:t>&lt;</a:t>
            </a:r>
            <a:r>
              <a:rPr lang="en-US" sz="1500" dirty="0" err="1">
                <a:latin typeface="Helvetica" charset="0"/>
                <a:ea typeface="ＭＳ Ｐゴシック" charset="0"/>
              </a:rPr>
              <a:t>init-param</a:t>
            </a:r>
            <a:r>
              <a:rPr lang="en-US" sz="1500" dirty="0">
                <a:latin typeface="Helvetica" charset="0"/>
                <a:ea typeface="ＭＳ Ｐゴシック" charset="0"/>
              </a:rPr>
              <a:t>&gt;</a:t>
            </a:r>
          </a:p>
          <a:p>
            <a:pPr marL="457200" lvl="1" indent="0">
              <a:buNone/>
            </a:pPr>
            <a:r>
              <a:rPr lang="en-US" sz="1500" dirty="0">
                <a:latin typeface="Helvetica" charset="0"/>
                <a:ea typeface="ＭＳ Ｐゴシック" charset="0"/>
              </a:rPr>
              <a:t>      &lt;</a:t>
            </a:r>
            <a:r>
              <a:rPr lang="en-US" sz="1500" dirty="0" err="1">
                <a:latin typeface="Helvetica" charset="0"/>
                <a:ea typeface="ＭＳ Ｐゴシック" charset="0"/>
              </a:rPr>
              <a:t>param</a:t>
            </a:r>
            <a:r>
              <a:rPr lang="en-US" sz="1500" dirty="0">
                <a:latin typeface="Helvetica" charset="0"/>
                <a:ea typeface="ＭＳ Ｐゴシック" charset="0"/>
              </a:rPr>
              <a:t>-name&gt;</a:t>
            </a:r>
            <a:r>
              <a:rPr lang="en-US" sz="1500" dirty="0" err="1">
                <a:latin typeface="Helvetica" charset="0"/>
                <a:ea typeface="ＭＳ Ｐゴシック" charset="0"/>
              </a:rPr>
              <a:t>maxPageSize</a:t>
            </a:r>
            <a:r>
              <a:rPr lang="en-US" sz="1500" dirty="0">
                <a:latin typeface="Helvetica" charset="0"/>
                <a:ea typeface="ＭＳ Ｐゴシック" charset="0"/>
              </a:rPr>
              <a:t>&lt;/</a:t>
            </a:r>
            <a:r>
              <a:rPr lang="en-US" sz="1500" dirty="0" err="1">
                <a:latin typeface="Helvetica" charset="0"/>
                <a:ea typeface="ＭＳ Ｐゴシック" charset="0"/>
              </a:rPr>
              <a:t>param</a:t>
            </a:r>
            <a:r>
              <a:rPr lang="en-US" sz="1500" dirty="0">
                <a:latin typeface="Helvetica" charset="0"/>
                <a:ea typeface="ＭＳ Ｐゴシック" charset="0"/>
              </a:rPr>
              <a:t>-name&gt;</a:t>
            </a:r>
          </a:p>
          <a:p>
            <a:pPr marL="457200" lvl="1" indent="0">
              <a:buNone/>
            </a:pPr>
            <a:r>
              <a:rPr lang="en-US" sz="1500" dirty="0">
                <a:latin typeface="Helvetica" charset="0"/>
                <a:ea typeface="ＭＳ Ｐゴシック" charset="0"/>
              </a:rPr>
              <a:t>      &lt;</a:t>
            </a:r>
            <a:r>
              <a:rPr lang="en-US" sz="1500" dirty="0" err="1">
                <a:latin typeface="Helvetica" charset="0"/>
                <a:ea typeface="ＭＳ Ｐゴシック" charset="0"/>
              </a:rPr>
              <a:t>param</a:t>
            </a:r>
            <a:r>
              <a:rPr lang="en-US" sz="1500" dirty="0">
                <a:latin typeface="Helvetica" charset="0"/>
                <a:ea typeface="ＭＳ Ｐゴシック" charset="0"/>
              </a:rPr>
              <a:t>-value&gt;100&lt;/</a:t>
            </a:r>
            <a:r>
              <a:rPr lang="en-US" sz="1500" dirty="0" err="1">
                <a:latin typeface="Helvetica" charset="0"/>
                <a:ea typeface="ＭＳ Ｐゴシック" charset="0"/>
              </a:rPr>
              <a:t>param</a:t>
            </a:r>
            <a:r>
              <a:rPr lang="en-US" sz="1500" dirty="0">
                <a:latin typeface="Helvetica" charset="0"/>
                <a:ea typeface="ＭＳ Ｐゴシック" charset="0"/>
              </a:rPr>
              <a:t>-value&gt;</a:t>
            </a:r>
          </a:p>
          <a:p>
            <a:pPr marL="457200" lvl="1" indent="0">
              <a:buNone/>
            </a:pPr>
            <a:r>
              <a:rPr lang="en-US" sz="1500" dirty="0">
                <a:latin typeface="Helvetica" charset="0"/>
                <a:ea typeface="ＭＳ Ｐゴシック" charset="0"/>
              </a:rPr>
              <a:t>    &lt;/</a:t>
            </a:r>
            <a:r>
              <a:rPr lang="en-US" sz="1500" dirty="0" err="1">
                <a:latin typeface="Helvetica" charset="0"/>
                <a:ea typeface="ＭＳ Ｐゴシック" charset="0"/>
              </a:rPr>
              <a:t>init-param</a:t>
            </a:r>
            <a:r>
              <a:rPr lang="en-US" sz="1500" dirty="0">
                <a:latin typeface="Helvetica" charset="0"/>
                <a:ea typeface="ＭＳ Ｐゴシック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8353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458200" y="6477000"/>
            <a:ext cx="533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fld id="{736F8903-59F5-0642-9905-8DF19985BB52}" type="slidenum">
              <a:rPr lang="en-US" sz="120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algn="r" eaLnBrk="0" hangingPunct="0">
                <a:defRPr/>
              </a:pPr>
              <a:t>5</a:t>
            </a:fld>
            <a:endParaRPr lang="en-US" sz="12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Quiz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114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</a:rPr>
              <a:t>Click on the </a:t>
            </a:r>
            <a:r>
              <a:rPr lang="en-US" dirty="0">
                <a:latin typeface="Helvetica" charset="0"/>
                <a:ea typeface="ＭＳ Ｐゴシック" charset="0"/>
                <a:hlinkClick r:id="rId3"/>
              </a:rPr>
              <a:t>quiz link</a:t>
            </a:r>
            <a:r>
              <a:rPr lang="en-US" dirty="0">
                <a:latin typeface="Helvetica" charset="0"/>
                <a:ea typeface="ＭＳ Ｐゴシック" charset="0"/>
              </a:rPr>
              <a:t> in the video description to reinforce your knowledge of this topic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algn="ctr"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algn="ctr"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Thanks!</a:t>
            </a:r>
          </a:p>
          <a:p>
            <a:pPr algn="ctr"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algn="ctr"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Further information:</a:t>
            </a:r>
          </a:p>
          <a:p>
            <a:pPr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Infosheets, mailing lists, wiki, downloads, etc.:</a:t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</a:b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  <a:hlinkClick r:id="rId3"/>
              </a:rPr>
              <a:t>www.internet2.edu/grouper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457200" indent="-457200">
              <a:buFont typeface="Arial"/>
              <a:buChar char="•"/>
              <a:defRPr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Grouper demo server:</a:t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</a:b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  <a:hlinkClick r:id="rId3"/>
              </a:rPr>
              <a:t>grouperdemo.internet2.edu/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457200" indent="-457200">
              <a:buFont typeface="Arial"/>
              <a:buChar char="•"/>
              <a:defRPr/>
            </a:pP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Grouper Online Training Home:</a:t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</a:br>
            <a:r>
              <a:rPr lang="en-US" sz="2600" u="sng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spaces.internet2.edu/x/IIGfAQ</a:t>
            </a:r>
          </a:p>
          <a:p>
            <a:pPr>
              <a:defRPr/>
            </a:pPr>
            <a:endParaRPr lang="en-US" sz="2600" dirty="0">
              <a:ea typeface="+mn-ea"/>
              <a:cs typeface="+mn-cs"/>
            </a:endParaRPr>
          </a:p>
          <a:p>
            <a:pPr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>
              <a:defRPr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15362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3505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838200" y="6553200"/>
            <a:ext cx="7086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This work licensed under a Creative Commons Attribution-NonCommercial 3.0 Unported License.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pPr>
              <a:defRPr/>
            </a:pPr>
            <a:fld id="{B187D2B0-082E-CA47-B829-B752FD97F4B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rouperTraining">
  <a:themeElements>
    <a:clrScheme name="Custom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62626"/>
      </a:hlink>
      <a:folHlink>
        <a:srgbClr val="262626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216</Words>
  <Application>Microsoft Macintosh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GrouperTraining</vt:lpstr>
      <vt:lpstr>Grouper Training – Admin – Subject API – Part 2</vt:lpstr>
      <vt:lpstr>Contents</vt:lpstr>
      <vt:lpstr>Batching in Subject API</vt:lpstr>
      <vt:lpstr>Paging in Subject API</vt:lpstr>
      <vt:lpstr>Quiz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Shilen Patel</cp:lastModifiedBy>
  <cp:revision>56</cp:revision>
  <dcterms:created xsi:type="dcterms:W3CDTF">2012-06-03T22:46:40Z</dcterms:created>
  <dcterms:modified xsi:type="dcterms:W3CDTF">2012-06-08T17:32:42Z</dcterms:modified>
</cp:coreProperties>
</file>