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1" r:id="rId2"/>
    <p:sldId id="299" r:id="rId3"/>
    <p:sldId id="300" r:id="rId4"/>
    <p:sldId id="301" r:id="rId5"/>
    <p:sldId id="302" r:id="rId6"/>
    <p:sldId id="303" r:id="rId7"/>
    <p:sldId id="284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>
        <p:scale>
          <a:sx n="110" d="100"/>
          <a:sy n="110" d="100"/>
        </p:scale>
        <p:origin x="-100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0669-92B0-0849-948E-A942F16C5607}" type="datetimeFigureOut">
              <a:rPr lang="en-US" smtClean="0"/>
              <a:t>7/20/12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55BFC-A951-D54F-A6A7-405BA6D1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4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6C7DB-0418-49BC-B4AD-8F21B23C1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2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D47F2-F4F7-478D-97EA-65138A1E75C7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1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0C346-E0DA-4725-9C69-EE8B1516C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DC281-56B8-4A30-8CAC-B01BFFDC4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200" y="6477000"/>
            <a:ext cx="533400" cy="381000"/>
          </a:xfrm>
        </p:spPr>
        <p:txBody>
          <a:bodyPr anchor="ctr" anchorCtr="0"/>
          <a:lstStyle>
            <a:lvl1pPr>
              <a:defRPr/>
            </a:lvl1pPr>
          </a:lstStyle>
          <a:p>
            <a:fld id="{6F5ADE1F-DD00-41D7-98C3-72914B811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CB451-B1C8-4D68-9419-F3D7C7AFC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4E4A-3EA5-4EA8-95CA-A31B6C335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D12BD-577B-44A6-AD4F-F7E13F695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CD19-DA3C-437A-BF5F-C32048C046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38AE8-A23E-4D2C-9A6B-0A837EF0044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1062C6-A1D4-417B-A58D-AA4501C7D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90110-9B72-4FA9-B9A6-FACD3B0E5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fld id="{B810645F-8485-41CA-B1FA-8445CCDD3D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47104"/>
            <a:ext cx="83820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44481"/>
        </a:buClr>
        <a:buFont typeface="Times" pitchFamily="1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284561"/>
        </a:buClr>
        <a:buFont typeface="Times" pitchFamily="1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erdemo.internet2.edu/" TargetMode="External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143000"/>
          </a:xfrm>
        </p:spPr>
        <p:txBody>
          <a:bodyPr/>
          <a:lstStyle/>
          <a:p>
            <a:pPr algn="ctr"/>
            <a:r>
              <a:rPr lang="en-US" dirty="0" smtClean="0"/>
              <a:t>Grouper Training – Admin –  Provisioning Service Provider (PSP) – Part 4</a:t>
            </a:r>
            <a:endParaRPr lang="en-US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019800" cy="1752600"/>
          </a:xfrm>
        </p:spPr>
        <p:txBody>
          <a:bodyPr/>
          <a:lstStyle/>
          <a:p>
            <a:pPr algn="ctr"/>
            <a:r>
              <a:rPr lang="en-US" dirty="0" smtClean="0"/>
              <a:t>Shilen Patel</a:t>
            </a:r>
          </a:p>
          <a:p>
            <a:pPr algn="ctr"/>
            <a:r>
              <a:rPr lang="en-US" dirty="0" smtClean="0"/>
              <a:t>Duke University</a:t>
            </a:r>
            <a:endParaRPr lang="en-US" dirty="0"/>
          </a:p>
        </p:txBody>
      </p:sp>
      <p:pic>
        <p:nvPicPr>
          <p:cNvPr id="1028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</p:spTree>
    <p:extLst>
      <p:ext uri="{BB962C8B-B14F-4D97-AF65-F5344CB8AC3E}">
        <p14:creationId xmlns:p14="http://schemas.microsoft.com/office/powerpoint/2010/main" val="8724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Caching</a:t>
            </a:r>
          </a:p>
          <a:p>
            <a:r>
              <a:rPr lang="en-US" dirty="0" smtClean="0"/>
              <a:t>Logging</a:t>
            </a:r>
          </a:p>
          <a:p>
            <a:r>
              <a:rPr lang="en-US" dirty="0"/>
              <a:t>Error </a:t>
            </a:r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Options (subset)</a:t>
            </a:r>
          </a:p>
          <a:p>
            <a:pPr lvl="1"/>
            <a:r>
              <a:rPr lang="en-US" sz="2000" dirty="0" err="1"/>
              <a:t>c</a:t>
            </a:r>
            <a:r>
              <a:rPr lang="en-US" sz="2000" dirty="0" err="1" smtClean="0"/>
              <a:t>alc</a:t>
            </a:r>
            <a:r>
              <a:rPr lang="en-US" sz="2000" dirty="0" smtClean="0"/>
              <a:t> - </a:t>
            </a:r>
            <a:r>
              <a:rPr lang="en-US" sz="2000" dirty="0"/>
              <a:t>Calculate provisioning for an identifier. </a:t>
            </a:r>
            <a:endParaRPr lang="en-US" sz="2000" dirty="0" smtClean="0"/>
          </a:p>
          <a:p>
            <a:pPr lvl="1"/>
            <a:r>
              <a:rPr lang="en-US" sz="2000" dirty="0" smtClean="0"/>
              <a:t>diff - </a:t>
            </a:r>
            <a:r>
              <a:rPr lang="en-US" sz="2000" dirty="0"/>
              <a:t>Determine provisioning difference for an identifier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sync - </a:t>
            </a:r>
            <a:r>
              <a:rPr lang="en-US" sz="2000" dirty="0"/>
              <a:t>Synchronize provisioning for an identifier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bulkCalc</a:t>
            </a:r>
            <a:r>
              <a:rPr lang="en-US" sz="2000" dirty="0" smtClean="0"/>
              <a:t> - </a:t>
            </a:r>
            <a:r>
              <a:rPr lang="en-US" sz="2000" dirty="0"/>
              <a:t>Calculate provisioning for all identifiers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bulkDiff</a:t>
            </a:r>
            <a:r>
              <a:rPr lang="en-US" sz="2000" dirty="0" smtClean="0"/>
              <a:t> - </a:t>
            </a:r>
            <a:r>
              <a:rPr lang="en-US" sz="2000" dirty="0"/>
              <a:t>Determine provisioning difference for all identifiers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bulkSync</a:t>
            </a:r>
            <a:r>
              <a:rPr lang="en-US" sz="2000" dirty="0"/>
              <a:t> - Synchronize provisioning for all identifiers</a:t>
            </a:r>
            <a:r>
              <a:rPr lang="en-US" sz="2000" dirty="0" smtClean="0"/>
              <a:t>.</a:t>
            </a:r>
          </a:p>
          <a:p>
            <a:r>
              <a:rPr lang="en-US" sz="2500" dirty="0" smtClean="0"/>
              <a:t>Demo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Command </a:t>
            </a:r>
            <a:r>
              <a:rPr lang="en-US" dirty="0" smtClean="0"/>
              <a:t>Line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0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r>
              <a:rPr lang="en-US" sz="2200" dirty="0" smtClean="0"/>
              <a:t>Caching adjustments in </a:t>
            </a:r>
            <a:r>
              <a:rPr lang="en-US" sz="2200" dirty="0" err="1" smtClean="0"/>
              <a:t>ehcache.xml</a:t>
            </a:r>
            <a:r>
              <a:rPr lang="en-US" sz="2200" dirty="0" smtClean="0"/>
              <a:t> are critical for performance especially for bulk provisioning.</a:t>
            </a:r>
          </a:p>
          <a:p>
            <a:r>
              <a:rPr lang="en-US" sz="2200" dirty="0" smtClean="0"/>
              <a:t>Avoid repeated subject queries by tuning cache settings for:</a:t>
            </a:r>
          </a:p>
          <a:p>
            <a:pPr lvl="1"/>
            <a:r>
              <a:rPr lang="en-US" sz="1600" dirty="0"/>
              <a:t>edu.internet2.</a:t>
            </a:r>
            <a:r>
              <a:rPr lang="en-US" sz="1600" dirty="0" smtClean="0"/>
              <a:t>middleware.grouper.subj.CachingResolver.Find</a:t>
            </a:r>
          </a:p>
          <a:p>
            <a:pPr lvl="1"/>
            <a:r>
              <a:rPr lang="en-US" sz="1600" dirty="0"/>
              <a:t>edu.internet2.</a:t>
            </a:r>
            <a:r>
              <a:rPr lang="en-US" sz="1600" dirty="0" smtClean="0"/>
              <a:t>middleware.grouper.subj.CachingResolver.FindAll</a:t>
            </a:r>
          </a:p>
          <a:p>
            <a:pPr lvl="1"/>
            <a:r>
              <a:rPr lang="en-US" sz="1600" dirty="0"/>
              <a:t>edu.internet2.middleware.grouper.subj.CachingResolver.FindPage</a:t>
            </a:r>
            <a:endParaRPr lang="en-US" sz="1600" dirty="0" smtClean="0"/>
          </a:p>
          <a:p>
            <a:pPr lvl="1"/>
            <a:r>
              <a:rPr lang="en-US" sz="1600" dirty="0"/>
              <a:t>edu.internet2.</a:t>
            </a:r>
            <a:r>
              <a:rPr lang="en-US" sz="1600" dirty="0" smtClean="0"/>
              <a:t>middleware.grouper.subj.CachingResolver.FindByIdentifier</a:t>
            </a:r>
          </a:p>
          <a:p>
            <a:pPr lvl="1"/>
            <a:r>
              <a:rPr lang="en-US" sz="1600" dirty="0"/>
              <a:t>edu.internet2.</a:t>
            </a:r>
            <a:r>
              <a:rPr lang="en-US" sz="1600" dirty="0" smtClean="0"/>
              <a:t>middleware.grouper.subj.CachingResolver.FindByIdOrIdentifier</a:t>
            </a:r>
          </a:p>
          <a:p>
            <a:r>
              <a:rPr lang="en-US" sz="2200" dirty="0" err="1" smtClean="0"/>
              <a:t>maxElementsInMemory</a:t>
            </a:r>
            <a:r>
              <a:rPr lang="en-US" sz="2200" dirty="0" smtClean="0"/>
              <a:t> should be equal to or greater than the number of subjects that you have.</a:t>
            </a:r>
          </a:p>
          <a:p>
            <a:r>
              <a:rPr lang="en-US" sz="2200" dirty="0" err="1" smtClean="0"/>
              <a:t>timeToIdleSeconds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dirty="0" err="1" smtClean="0"/>
              <a:t>timeToLiveSeconds</a:t>
            </a:r>
            <a:r>
              <a:rPr lang="en-US" sz="2200" dirty="0" smtClean="0"/>
              <a:t> are ideally set to the amount of time it takes the bulk provisioning to run.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r>
              <a:rPr lang="en-US" dirty="0" smtClean="0"/>
              <a:t>Logging is controlled via log4j.properties.</a:t>
            </a:r>
          </a:p>
          <a:p>
            <a:r>
              <a:rPr lang="en-US" dirty="0" smtClean="0"/>
              <a:t>Default logging:</a:t>
            </a:r>
          </a:p>
          <a:p>
            <a:pPr marL="457200" lvl="1" indent="0">
              <a:buNone/>
            </a:pPr>
            <a:r>
              <a:rPr lang="en-US" sz="1800" dirty="0"/>
              <a:t># Provisioning : PSP (version 2.1+)</a:t>
            </a:r>
          </a:p>
          <a:p>
            <a:pPr marL="457200" lvl="1" indent="0">
              <a:buNone/>
            </a:pPr>
            <a:r>
              <a:rPr lang="en-US" sz="1800" dirty="0"/>
              <a:t>log4j.logger.edu.internet2.middleware.psp = INFO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# Provisioning : </a:t>
            </a:r>
            <a:r>
              <a:rPr lang="en-US" sz="1800" dirty="0" err="1"/>
              <a:t>vt-ldap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# log4j.logger.edu.vt.middleware.ldap = INFO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# Provisioning : Grouper plugin to Shibboleth attribute resolver</a:t>
            </a:r>
          </a:p>
          <a:p>
            <a:pPr marL="457200" lvl="1" indent="0">
              <a:buNone/>
            </a:pPr>
            <a:r>
              <a:rPr lang="en-US" sz="1800" dirty="0"/>
              <a:t># log4j.logger.edu.internet2.middleware.grouper.shibboleth = INFO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Logging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5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r>
              <a:rPr lang="en-US" sz="2500" dirty="0" smtClean="0"/>
              <a:t>Incremental provisioning</a:t>
            </a:r>
          </a:p>
          <a:p>
            <a:pPr lvl="1"/>
            <a:r>
              <a:rPr lang="en-US" sz="2000" dirty="0" smtClean="0"/>
              <a:t>Error handling is controlled by a property in grouper-</a:t>
            </a:r>
            <a:r>
              <a:rPr lang="en-US" sz="2000" dirty="0" err="1" smtClean="0"/>
              <a:t>loader.properties</a:t>
            </a:r>
            <a:r>
              <a:rPr lang="en-US" sz="2000" dirty="0" smtClean="0"/>
              <a:t>: </a:t>
            </a:r>
            <a:r>
              <a:rPr lang="en-US" sz="2000" dirty="0" err="1" smtClean="0"/>
              <a:t>changeLog.consumer.psp.retryOnError</a:t>
            </a:r>
            <a:endParaRPr lang="en-US" sz="2000" dirty="0"/>
          </a:p>
          <a:p>
            <a:pPr lvl="2"/>
            <a:r>
              <a:rPr lang="en-US" sz="1700" dirty="0" smtClean="0"/>
              <a:t>true: If an error occurs on a change log event, continue to retry it until it succeeds.</a:t>
            </a:r>
          </a:p>
          <a:p>
            <a:pPr lvl="2"/>
            <a:r>
              <a:rPr lang="en-US" sz="1700" dirty="0" smtClean="0"/>
              <a:t>false: If an error occurs on a change log event, ignore the failure and move on to the next </a:t>
            </a:r>
            <a:r>
              <a:rPr lang="en-US" sz="1700" dirty="0"/>
              <a:t>change. This assumes that the bulk provisioning job will eventually correct the failure.</a:t>
            </a:r>
            <a:endParaRPr lang="en-US" sz="1700" dirty="0" smtClean="0"/>
          </a:p>
          <a:p>
            <a:pPr lvl="1"/>
            <a:r>
              <a:rPr lang="en-US" sz="2000" dirty="0" smtClean="0"/>
              <a:t>Grouper report will indicate failures.</a:t>
            </a:r>
          </a:p>
          <a:p>
            <a:pPr lvl="1"/>
            <a:r>
              <a:rPr lang="en-US" sz="2000" dirty="0" smtClean="0"/>
              <a:t>Grouper diagnostics will also report errors if the PSP incremental job has not had a success in the last 30 minutes.</a:t>
            </a:r>
          </a:p>
          <a:p>
            <a:r>
              <a:rPr lang="en-US" sz="2500" dirty="0" smtClean="0"/>
              <a:t>Bulk Provisioning</a:t>
            </a:r>
          </a:p>
          <a:p>
            <a:pPr lvl="1"/>
            <a:r>
              <a:rPr lang="en-US" sz="2000" dirty="0" smtClean="0"/>
              <a:t>By default, PSP will resume on errors.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Error </a:t>
            </a:r>
            <a:r>
              <a:rPr lang="en-US" dirty="0" smtClean="0"/>
              <a:t>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Click on the quiz link in the video description to reinforce your knowledge of this topic.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066800"/>
            <a:ext cx="8229600" cy="49530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Thanks!</a:t>
            </a:r>
          </a:p>
          <a:p>
            <a:pPr algn="ctr"/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Further information: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Infosheets, mailing lists, wiki, downloads, etc.: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"/>
              </a:rPr>
              <a:t>www.internet2.edu/grouper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demo server: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grouperdemo.internet2.edu/</a:t>
            </a: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endParaRPr lang="en-US" sz="2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Grouper Online Training 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Home:</a:t>
            </a:r>
            <a:b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spaces.internet2</a:t>
            </a:r>
            <a:r>
              <a:rPr lang="en-US" sz="2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.edu/x/</a:t>
            </a:r>
            <a:r>
              <a:rPr lang="en-US" sz="2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IIGfAQ</a:t>
            </a:r>
          </a:p>
          <a:p>
            <a:endParaRPr lang="en-US" sz="2600" dirty="0"/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304800"/>
            <a:ext cx="3505200" cy="67060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6553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work licensed under a Creative Commons Attribution-NonCommercial 3.0 Unported License.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33400" cy="381000"/>
          </a:xfrm>
        </p:spPr>
        <p:txBody>
          <a:bodyPr/>
          <a:lstStyle/>
          <a:p>
            <a:fld id="{6BE38AE8-A23E-4D2C-9A6B-0A837EF004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82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ouperTraining">
  <a:themeElements>
    <a:clrScheme name="Custom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26"/>
      </a:hlink>
      <a:folHlink>
        <a:srgbClr val="262626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GrouperTraining.potx</Template>
  <TotalTime>5722</TotalTime>
  <Words>400</Words>
  <Application>Microsoft Macintosh PowerPoint</Application>
  <PresentationFormat>On-screen Show (4:3)</PresentationFormat>
  <Paragraphs>76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GrouperTraining</vt:lpstr>
      <vt:lpstr>Grouper Training – Admin –  Provisioning Service Provider (PSP) – Part 4</vt:lpstr>
      <vt:lpstr>Contents</vt:lpstr>
      <vt:lpstr>PSP Command Line Options</vt:lpstr>
      <vt:lpstr>PSP Caching</vt:lpstr>
      <vt:lpstr>PSP Logging</vt:lpstr>
      <vt:lpstr>PSP Error Handling</vt:lpstr>
      <vt:lpstr>Quiz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Grouper</dc:title>
  <dc:creator>tbarton</dc:creator>
  <cp:lastModifiedBy>Shilen Patel</cp:lastModifiedBy>
  <cp:revision>449</cp:revision>
  <dcterms:created xsi:type="dcterms:W3CDTF">2012-01-29T22:17:10Z</dcterms:created>
  <dcterms:modified xsi:type="dcterms:W3CDTF">2012-07-20T15:37:56Z</dcterms:modified>
</cp:coreProperties>
</file>