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61" r:id="rId2"/>
    <p:sldId id="277" r:id="rId3"/>
    <p:sldId id="285" r:id="rId4"/>
    <p:sldId id="294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84" r:id="rId14"/>
    <p:sldId id="276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81E3E"/>
    <a:srgbClr val="102238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8" autoAdjust="0"/>
    <p:restoredTop sz="94660"/>
  </p:normalViewPr>
  <p:slideViewPr>
    <p:cSldViewPr>
      <p:cViewPr>
        <p:scale>
          <a:sx n="110" d="100"/>
          <a:sy n="110" d="100"/>
        </p:scale>
        <p:origin x="-112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90669-92B0-0849-948E-A942F16C5607}" type="datetimeFigureOut">
              <a:rPr lang="en-US" smtClean="0"/>
              <a:t>5/18/12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55BFC-A951-D54F-A6A7-405BA6D1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1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F6C7DB-0418-49BC-B4AD-8F21B23C1C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2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D47F2-F4F7-478D-97EA-65138A1E75C7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7B17B-8E97-4A4C-AD9F-F68A15498767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7B17B-8E97-4A4C-AD9F-F68A15498767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0"/>
            <a:ext cx="7086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58674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7104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50C346-E0DA-4725-9C69-EE8B1516C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4DC281-56B8-4A30-8CAC-B01BFFDC4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200" y="6477000"/>
            <a:ext cx="533400" cy="381000"/>
          </a:xfrm>
        </p:spPr>
        <p:txBody>
          <a:bodyPr anchor="ctr" anchorCtr="0"/>
          <a:lstStyle>
            <a:lvl1pPr>
              <a:defRPr/>
            </a:lvl1pPr>
          </a:lstStyle>
          <a:p>
            <a:fld id="{6F5ADE1F-DD00-41D7-98C3-72914B8114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BCB451-B1C8-4D68-9419-F3D7C7AFC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A34E4A-3EA5-4EA8-95CA-A31B6C335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0D12BD-577B-44A6-AD4F-F7E13F695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99CD19-DA3C-437A-BF5F-C32048C046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E38AE8-A23E-4D2C-9A6B-0A837EF0044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1062C6-A1D4-417B-A58D-AA4501C7D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A90110-9B72-4FA9-B9A6-FACD3B0E5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fld id="{B810645F-8485-41CA-B1FA-8445CCDD3D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62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7104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0223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44481"/>
        </a:buClr>
        <a:buFont typeface="Times" pitchFamily="1" charset="0"/>
        <a:buChar char="•"/>
        <a:defRPr sz="2800">
          <a:solidFill>
            <a:srgbClr val="102238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284561"/>
        </a:buClr>
        <a:buFont typeface="Times" pitchFamily="1" charset="0"/>
        <a:buChar char="•"/>
        <a:defRPr sz="2400">
          <a:solidFill>
            <a:srgbClr val="102238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02238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internet2.edu/grouper/software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ternet2.edu/grouper/training/admin/psp/psp-part-1_quiz/psp-part-1_quiz/psp-part-1_quiz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erdemo.internet2.edu/" TargetMode="External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57200" y="2362200"/>
            <a:ext cx="8153400" cy="1143000"/>
          </a:xfrm>
        </p:spPr>
        <p:txBody>
          <a:bodyPr/>
          <a:lstStyle/>
          <a:p>
            <a:pPr algn="ctr"/>
            <a:r>
              <a:rPr lang="en-US" dirty="0" smtClean="0"/>
              <a:t>Grouper Training – Admin –  Provisioning Service Provider (PSP</a:t>
            </a:r>
            <a:r>
              <a:rPr lang="en-US" dirty="0" smtClean="0"/>
              <a:t>) – </a:t>
            </a:r>
            <a:r>
              <a:rPr lang="en-US" dirty="0" smtClean="0"/>
              <a:t>Part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019800" cy="1752600"/>
          </a:xfrm>
        </p:spPr>
        <p:txBody>
          <a:bodyPr/>
          <a:lstStyle/>
          <a:p>
            <a:r>
              <a:rPr lang="en-US" dirty="0" smtClean="0"/>
              <a:t>Shilen Patel</a:t>
            </a:r>
          </a:p>
          <a:p>
            <a:r>
              <a:rPr lang="en-US" dirty="0" smtClean="0"/>
              <a:t>Duke University</a:t>
            </a:r>
            <a:endParaRPr lang="en-US" dirty="0"/>
          </a:p>
        </p:txBody>
      </p:sp>
      <p:pic>
        <p:nvPicPr>
          <p:cNvPr id="1028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04800"/>
            <a:ext cx="3505200" cy="67060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38200" y="6553200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work licensed under a Creative Commons Attribution-NonCommercial 3.0 Unported License.</a:t>
            </a:r>
          </a:p>
        </p:txBody>
      </p:sp>
    </p:spTree>
    <p:extLst>
      <p:ext uri="{BB962C8B-B14F-4D97-AF65-F5344CB8AC3E}">
        <p14:creationId xmlns:p14="http://schemas.microsoft.com/office/powerpoint/2010/main" val="87247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Grouper download site</a:t>
            </a:r>
            <a:endParaRPr lang="en-US" dirty="0"/>
          </a:p>
          <a:p>
            <a:pPr marL="457200" lvl="1" indent="0">
              <a:buNone/>
            </a:pPr>
            <a:r>
              <a:rPr lang="en-US" sz="2400" dirty="0">
                <a:hlinkClick r:id="rId3"/>
              </a:rPr>
              <a:t>http://www.internet2.edu/grouper/</a:t>
            </a:r>
            <a:r>
              <a:rPr lang="en-US" sz="2400" dirty="0" smtClean="0">
                <a:hlinkClick r:id="rId3"/>
              </a:rPr>
              <a:t>software.html</a:t>
            </a:r>
            <a:endParaRPr lang="en-US" sz="2400" dirty="0" smtClean="0"/>
          </a:p>
          <a:p>
            <a:r>
              <a:rPr lang="en-US" dirty="0" smtClean="0"/>
              <a:t>Grouper Installer</a:t>
            </a:r>
          </a:p>
          <a:p>
            <a:r>
              <a:rPr lang="en-US" dirty="0" smtClean="0"/>
              <a:t>Maven</a:t>
            </a:r>
          </a:p>
          <a:p>
            <a:r>
              <a:rPr lang="en-US" dirty="0" smtClean="0"/>
              <a:t>Quick demo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9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Grouper Installer can install it</a:t>
            </a:r>
          </a:p>
          <a:p>
            <a:r>
              <a:rPr lang="en-US" dirty="0" smtClean="0"/>
              <a:t>Manually by copying JARs and configuration files.</a:t>
            </a:r>
          </a:p>
          <a:p>
            <a:pPr lvl="1"/>
            <a:r>
              <a:rPr lang="en-US" sz="2200" dirty="0" smtClean="0"/>
              <a:t>Copy JARs from lib/custom to </a:t>
            </a:r>
            <a:r>
              <a:rPr lang="en-US" sz="2200" dirty="0" smtClean="0"/>
              <a:t>Grouper’s </a:t>
            </a:r>
            <a:r>
              <a:rPr lang="en-US" sz="2200" dirty="0" smtClean="0"/>
              <a:t>lib/custom.</a:t>
            </a:r>
          </a:p>
          <a:p>
            <a:pPr lvl="1"/>
            <a:r>
              <a:rPr lang="en-US" sz="2200" dirty="0" smtClean="0"/>
              <a:t>Copy configuration from </a:t>
            </a:r>
            <a:r>
              <a:rPr lang="en-US" sz="2200" dirty="0" err="1" smtClean="0"/>
              <a:t>conf</a:t>
            </a:r>
            <a:r>
              <a:rPr lang="en-US" sz="2200" dirty="0" smtClean="0"/>
              <a:t>/&lt;example type&gt; to Grouper’s conf.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6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configuration (subset of them)</a:t>
            </a:r>
          </a:p>
          <a:p>
            <a:pPr lvl="1"/>
            <a:r>
              <a:rPr lang="en-US" dirty="0"/>
              <a:t>LDAP</a:t>
            </a:r>
          </a:p>
          <a:p>
            <a:pPr lvl="1"/>
            <a:r>
              <a:rPr lang="en-US" dirty="0" smtClean="0"/>
              <a:t>Active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err="1" smtClean="0"/>
              <a:t>OpenLDAP</a:t>
            </a:r>
            <a:endParaRPr lang="en-US" dirty="0" smtClean="0"/>
          </a:p>
          <a:p>
            <a:pPr lvl="1"/>
            <a:r>
              <a:rPr lang="en-US" dirty="0" smtClean="0"/>
              <a:t>Multiple LDAPs</a:t>
            </a:r>
          </a:p>
          <a:p>
            <a:pPr lvl="1"/>
            <a:r>
              <a:rPr lang="en-US" dirty="0" smtClean="0"/>
              <a:t>LDAP to Grouper</a:t>
            </a:r>
          </a:p>
          <a:p>
            <a:r>
              <a:rPr lang="en-US" dirty="0" smtClean="0"/>
              <a:t>Quick demo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7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Click on the </a:t>
            </a:r>
            <a:r>
              <a:rPr lang="en-US" dirty="0" smtClean="0">
                <a:hlinkClick r:id="rId2"/>
              </a:rPr>
              <a:t>quiz link</a:t>
            </a:r>
            <a:r>
              <a:rPr lang="en-US" dirty="0" smtClean="0"/>
              <a:t> in the video description to reinforce your knowledge of this topic.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4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066800"/>
            <a:ext cx="8229600" cy="495300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Thanks!</a:t>
            </a:r>
          </a:p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Further information:</a:t>
            </a:r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Infosheets, mailing lists, wiki, downloads, etc.:</a:t>
            </a:r>
            <a:b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"/>
              </a:rPr>
              <a:t>www.internet2.edu/grouper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Grouper demo server: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grouperdemo.internet2.edu/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Grouper Online Training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Home:</a:t>
            </a:r>
            <a:b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spaces.internet2</a:t>
            </a:r>
            <a:r>
              <a:rPr lang="en-US" sz="2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.edu/x/</a:t>
            </a:r>
            <a:r>
              <a:rPr lang="en-US" sz="2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IIGfAQ</a:t>
            </a:r>
          </a:p>
          <a:p>
            <a:endParaRPr lang="en-US" sz="2600" dirty="0"/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04800"/>
            <a:ext cx="3505200" cy="67060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200" y="6553200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work licensed under a Creative Commons Attribution-NonCommercial 3.0 Unported License.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BE38AE8-A23E-4D2C-9A6B-0A837EF0044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2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066800"/>
            <a:ext cx="8229600" cy="4953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Next Video in Grouper Online Training is:</a:t>
            </a:r>
          </a:p>
          <a:p>
            <a:pPr algn="ctr"/>
            <a:endParaRPr lang="en-US" b="1" dirty="0" smtClean="0"/>
          </a:p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Grouper Training – Admin – PSP – Part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04800"/>
            <a:ext cx="3505200" cy="67060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200" y="6553200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work licensed under a Creative Commons Attribution-NonCommercial 3.0 Unported License.</a:t>
            </a:r>
          </a:p>
        </p:txBody>
      </p:sp>
    </p:spTree>
    <p:extLst>
      <p:ext uri="{BB962C8B-B14F-4D97-AF65-F5344CB8AC3E}">
        <p14:creationId xmlns:p14="http://schemas.microsoft.com/office/powerpoint/2010/main" val="409910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Packages</a:t>
            </a:r>
          </a:p>
          <a:p>
            <a:r>
              <a:rPr lang="en-US" dirty="0" smtClean="0"/>
              <a:t>Download</a:t>
            </a:r>
          </a:p>
          <a:p>
            <a:r>
              <a:rPr lang="en-US" dirty="0" smtClean="0"/>
              <a:t>Install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2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SPMLv2 provisioning service </a:t>
            </a:r>
            <a:r>
              <a:rPr lang="en-US" dirty="0" smtClean="0"/>
              <a:t>provider.</a:t>
            </a:r>
          </a:p>
          <a:p>
            <a:pPr lvl="1"/>
            <a:r>
              <a:rPr lang="en-US" dirty="0"/>
              <a:t>SPML = Service Provisioning Markup </a:t>
            </a:r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Standard that defines many operations:</a:t>
            </a:r>
          </a:p>
          <a:p>
            <a:pPr lvl="2"/>
            <a:r>
              <a:rPr lang="en-US" dirty="0" smtClean="0"/>
              <a:t>lookup</a:t>
            </a:r>
          </a:p>
          <a:p>
            <a:pPr lvl="2"/>
            <a:r>
              <a:rPr lang="en-US" dirty="0" smtClean="0"/>
              <a:t>search</a:t>
            </a:r>
          </a:p>
          <a:p>
            <a:pPr lvl="2"/>
            <a:r>
              <a:rPr lang="en-US" dirty="0" smtClean="0"/>
              <a:t>add</a:t>
            </a:r>
          </a:p>
          <a:p>
            <a:pPr lvl="2"/>
            <a:r>
              <a:rPr lang="en-US" dirty="0" smtClean="0"/>
              <a:t>modify</a:t>
            </a:r>
          </a:p>
          <a:p>
            <a:pPr lvl="2"/>
            <a:r>
              <a:rPr lang="en-US" dirty="0" smtClean="0"/>
              <a:t>delete</a:t>
            </a:r>
          </a:p>
          <a:p>
            <a:pPr lvl="2"/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2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Provisions objects using source data to targets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Source </a:t>
            </a:r>
            <a:r>
              <a:rPr lang="en-US" dirty="0" smtClean="0"/>
              <a:t>data is retrieved using the Shibboleth Attribute Resolver.</a:t>
            </a:r>
          </a:p>
          <a:p>
            <a:r>
              <a:rPr lang="en-US" dirty="0" smtClean="0"/>
              <a:t>Target data is queried and updated using connectors.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dirty="0" smtClean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6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(continued)</a:t>
            </a:r>
            <a:endParaRPr lang="en-US" dirty="0"/>
          </a:p>
        </p:txBody>
      </p:sp>
      <p:pic>
        <p:nvPicPr>
          <p:cNvPr id="5" name="Content Placeholder 4" descr="PSPinGrouperArchitecturalDiagram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11" r="-25611"/>
          <a:stretch>
            <a:fillRect/>
          </a:stretch>
        </p:blipFill>
        <p:spPr>
          <a:xfrm>
            <a:off x="-76200" y="1066800"/>
            <a:ext cx="921173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1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(continued)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-70736" b="-707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719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psp</a:t>
            </a:r>
            <a:r>
              <a:rPr lang="en-US" dirty="0" smtClean="0"/>
              <a:t> – Core provisioning code.</a:t>
            </a:r>
          </a:p>
          <a:p>
            <a:r>
              <a:rPr lang="en-US" dirty="0" err="1" smtClean="0"/>
              <a:t>psp</a:t>
            </a:r>
            <a:r>
              <a:rPr lang="en-US" dirty="0" smtClean="0"/>
              <a:t>-distribution</a:t>
            </a:r>
          </a:p>
          <a:p>
            <a:r>
              <a:rPr lang="en-US" dirty="0" err="1" smtClean="0"/>
              <a:t>psp</a:t>
            </a:r>
            <a:r>
              <a:rPr lang="en-US" dirty="0" smtClean="0"/>
              <a:t>-distribution-for-grouper</a:t>
            </a:r>
          </a:p>
          <a:p>
            <a:r>
              <a:rPr lang="en-US" dirty="0" err="1" smtClean="0"/>
              <a:t>psp</a:t>
            </a:r>
            <a:r>
              <a:rPr lang="en-US" dirty="0" smtClean="0"/>
              <a:t>-example-* - Tests and examples of various types of configuration methods.</a:t>
            </a:r>
          </a:p>
          <a:p>
            <a:r>
              <a:rPr lang="en-US" dirty="0" err="1" smtClean="0"/>
              <a:t>psp</a:t>
            </a:r>
            <a:r>
              <a:rPr lang="en-US" dirty="0" smtClean="0"/>
              <a:t>-grouper-</a:t>
            </a:r>
            <a:r>
              <a:rPr lang="en-US" dirty="0" err="1" smtClean="0"/>
              <a:t>changelog</a:t>
            </a:r>
            <a:r>
              <a:rPr lang="en-US" dirty="0" smtClean="0"/>
              <a:t> – Grouper change log consumer for incremental provisioning of Grouper data.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4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psp</a:t>
            </a:r>
            <a:r>
              <a:rPr lang="en-US" dirty="0" smtClean="0"/>
              <a:t>-grouper-</a:t>
            </a:r>
            <a:r>
              <a:rPr lang="en-US" dirty="0" err="1" smtClean="0"/>
              <a:t>ldap</a:t>
            </a:r>
            <a:r>
              <a:rPr lang="en-US" dirty="0" smtClean="0"/>
              <a:t> – </a:t>
            </a:r>
            <a:r>
              <a:rPr lang="en-US" dirty="0"/>
              <a:t>Grouper and LDAP </a:t>
            </a:r>
            <a:r>
              <a:rPr lang="en-US" dirty="0" smtClean="0"/>
              <a:t>integration.  Includes attribute definitions and constructs group names from LDAP DNs and vice versa.</a:t>
            </a:r>
          </a:p>
          <a:p>
            <a:r>
              <a:rPr lang="en-US" dirty="0" err="1" smtClean="0"/>
              <a:t>psp</a:t>
            </a:r>
            <a:r>
              <a:rPr lang="en-US" dirty="0" smtClean="0"/>
              <a:t>-grouper-source – Resolves </a:t>
            </a:r>
            <a:r>
              <a:rPr lang="en-US" dirty="0" smtClean="0"/>
              <a:t>some Grouper </a:t>
            </a:r>
            <a:r>
              <a:rPr lang="en-US" dirty="0" smtClean="0"/>
              <a:t>source data using the Shibboleth Attribute Resolver.</a:t>
            </a:r>
          </a:p>
          <a:p>
            <a:r>
              <a:rPr lang="en-US" dirty="0" err="1" smtClean="0"/>
              <a:t>psp</a:t>
            </a:r>
            <a:r>
              <a:rPr lang="en-US" dirty="0" smtClean="0"/>
              <a:t>-grouper-target – Target connector for provisioning Grouper.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7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psp</a:t>
            </a:r>
            <a:r>
              <a:rPr lang="en-US" dirty="0" smtClean="0"/>
              <a:t>-</a:t>
            </a:r>
            <a:r>
              <a:rPr lang="en-US" dirty="0" err="1" smtClean="0"/>
              <a:t>ldap</a:t>
            </a:r>
            <a:r>
              <a:rPr lang="en-US" dirty="0" smtClean="0"/>
              <a:t>-target – Target connector for provisioning LDAP.</a:t>
            </a:r>
          </a:p>
          <a:p>
            <a:r>
              <a:rPr lang="en-US" dirty="0" err="1" smtClean="0"/>
              <a:t>psp</a:t>
            </a:r>
            <a:r>
              <a:rPr lang="en-US" dirty="0" smtClean="0"/>
              <a:t>-parent – Parent of other modules.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6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rouperTraining">
  <a:themeElements>
    <a:clrScheme name="Custom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62626"/>
      </a:hlink>
      <a:folHlink>
        <a:srgbClr val="262626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GrouperTraining.potx</Template>
  <TotalTime>5304</TotalTime>
  <Words>421</Words>
  <Application>Microsoft Macintosh PowerPoint</Application>
  <PresentationFormat>On-screen Show (4:3)</PresentationFormat>
  <Paragraphs>104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GrouperTraining</vt:lpstr>
      <vt:lpstr>Grouper Training – Admin –  Provisioning Service Provider (PSP) – Part 1</vt:lpstr>
      <vt:lpstr>Contents</vt:lpstr>
      <vt:lpstr>Introduction</vt:lpstr>
      <vt:lpstr>Introduction (continued)</vt:lpstr>
      <vt:lpstr>Introduction (continued)</vt:lpstr>
      <vt:lpstr>Introduction (continued)</vt:lpstr>
      <vt:lpstr>Packages</vt:lpstr>
      <vt:lpstr>Packages (continued)</vt:lpstr>
      <vt:lpstr>Packages (continued)</vt:lpstr>
      <vt:lpstr>Download</vt:lpstr>
      <vt:lpstr>Install</vt:lpstr>
      <vt:lpstr>Install (continued)</vt:lpstr>
      <vt:lpstr>Quiz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Grouper</dc:title>
  <dc:creator>tbarton</dc:creator>
  <cp:lastModifiedBy>Shilen Patel</cp:lastModifiedBy>
  <cp:revision>394</cp:revision>
  <dcterms:created xsi:type="dcterms:W3CDTF">2012-01-29T22:17:10Z</dcterms:created>
  <dcterms:modified xsi:type="dcterms:W3CDTF">2012-05-18T14:58:30Z</dcterms:modified>
</cp:coreProperties>
</file>